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1.xml" ContentType="application/vnd.openxmlformats-officedocument.presentationml.notesSlid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1" name="Shape 6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방금 보여드렸던 결과를 실행하는 것을 영상으로 다시 한번 보여드리겠습니다.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quarter" idx="13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1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8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inclasse@gmail.com" TargetMode="External"/><Relationship Id="rId3" Type="http://schemas.openxmlformats.org/officeDocument/2006/relationships/image" Target="../media/image1.jpeg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3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3E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35"/>
          <p:cNvSpPr txBox="1"/>
          <p:nvPr/>
        </p:nvSpPr>
        <p:spPr>
          <a:xfrm>
            <a:off x="176348" y="778788"/>
            <a:ext cx="9081590" cy="4353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b="1" i="1" sz="9000">
                <a:latin typeface="+mn-lt"/>
                <a:ea typeface="+mn-ea"/>
                <a:cs typeface="+mn-cs"/>
                <a:sym typeface="맑은 고딕"/>
              </a:defRPr>
            </a:pPr>
            <a:r>
              <a:t>GTAA</a:t>
            </a:r>
          </a:p>
          <a:p>
            <a:pPr algn="ctr">
              <a:lnSpc>
                <a:spcPct val="150000"/>
              </a:lnSpc>
              <a:defRPr b="1" sz="4000">
                <a:latin typeface="+mn-lt"/>
                <a:ea typeface="+mn-ea"/>
                <a:cs typeface="+mn-cs"/>
                <a:sym typeface="맑은 고딕"/>
              </a:defRPr>
            </a:pPr>
            <a:r>
              <a:t>(</a:t>
            </a:r>
            <a:r>
              <a:rPr>
                <a:solidFill>
                  <a:srgbClr val="45C8DC"/>
                </a:solidFill>
              </a:rPr>
              <a:t>G</a:t>
            </a:r>
            <a:r>
              <a:t>lobal</a:t>
            </a:r>
            <a:r>
              <a:rPr>
                <a:solidFill>
                  <a:srgbClr val="404040"/>
                </a:solidFill>
              </a:rPr>
              <a:t> </a:t>
            </a:r>
            <a:r>
              <a:rPr>
                <a:solidFill>
                  <a:srgbClr val="45C8DC"/>
                </a:solidFill>
              </a:rPr>
              <a:t>T</a:t>
            </a:r>
            <a:r>
              <a:t>actical</a:t>
            </a:r>
            <a:r>
              <a:rPr>
                <a:solidFill>
                  <a:srgbClr val="404040"/>
                </a:solidFill>
              </a:rPr>
              <a:t> </a:t>
            </a:r>
            <a:r>
              <a:rPr>
                <a:solidFill>
                  <a:srgbClr val="45C8DC"/>
                </a:solidFill>
              </a:rPr>
              <a:t>A</a:t>
            </a:r>
            <a:r>
              <a:t>sset</a:t>
            </a:r>
            <a:r>
              <a:rPr>
                <a:solidFill>
                  <a:srgbClr val="404040"/>
                </a:solidFill>
              </a:rPr>
              <a:t> </a:t>
            </a:r>
            <a:r>
              <a:rPr>
                <a:solidFill>
                  <a:srgbClr val="45C8DC"/>
                </a:solidFill>
              </a:rPr>
              <a:t>A</a:t>
            </a:r>
            <a:r>
              <a:t>llocation)</a:t>
            </a:r>
          </a:p>
          <a:p>
            <a:pPr algn="ctr">
              <a:lnSpc>
                <a:spcPct val="150000"/>
              </a:lnSpc>
              <a:defRPr b="1" sz="4000">
                <a:latin typeface="+mn-lt"/>
                <a:ea typeface="+mn-ea"/>
                <a:cs typeface="+mn-cs"/>
                <a:sym typeface="맑은 고딕"/>
              </a:defRPr>
            </a:pPr>
            <a:r>
              <a:t>: 글로벌 전술적 자산 배분</a:t>
            </a:r>
          </a:p>
          <a:p>
            <a:pPr>
              <a:lnSpc>
                <a:spcPct val="150000"/>
              </a:lnSpc>
              <a:defRPr b="1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                   </a:t>
            </a:r>
            <a:r>
              <a:rPr>
                <a:solidFill>
                  <a:srgbClr val="808080"/>
                </a:solidFill>
              </a:rPr>
              <a:t> 03 분반 / 산학 캡스톤 디자인 2</a:t>
            </a:r>
          </a:p>
        </p:txBody>
      </p:sp>
      <p:sp>
        <p:nvSpPr>
          <p:cNvPr id="95" name="TextBox 1"/>
          <p:cNvSpPr txBox="1"/>
          <p:nvPr/>
        </p:nvSpPr>
        <p:spPr>
          <a:xfrm>
            <a:off x="8661820" y="5167087"/>
            <a:ext cx="3380076" cy="156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F조</a:t>
            </a:r>
          </a:p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김민찬, 박유영, 최영규, 홍성주</a:t>
            </a:r>
          </a:p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발표자 : 홍성주</a:t>
            </a:r>
          </a:p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발표날짜 : 19. 09. 24</a:t>
            </a:r>
          </a:p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담당교수님 : 정호엽 교수님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236" name="모서리가 둥근 직사각형 21"/>
          <p:cNvGrpSpPr/>
          <p:nvPr/>
        </p:nvGrpSpPr>
        <p:grpSpPr>
          <a:xfrm>
            <a:off x="162886" y="502877"/>
            <a:ext cx="11366503" cy="6007102"/>
            <a:chOff x="0" y="0"/>
            <a:chExt cx="11366501" cy="6007101"/>
          </a:xfrm>
        </p:grpSpPr>
        <p:sp>
          <p:nvSpPr>
            <p:cNvPr id="234" name="모서리가 둥근 직사각형"/>
            <p:cNvSpPr/>
            <p:nvPr/>
          </p:nvSpPr>
          <p:spPr>
            <a:xfrm>
              <a:off x="-1" y="0"/>
              <a:ext cx="11366503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35" name="전통적 자산배분전략(Traditional Asset Allocation)…"/>
            <p:cNvSpPr txBox="1"/>
            <p:nvPr/>
          </p:nvSpPr>
          <p:spPr>
            <a:xfrm>
              <a:off x="100524" y="239503"/>
              <a:ext cx="11165452" cy="5528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AutoNum type="arabicPeriod" startAt="1"/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전통적 자산배분전략(Traditional Asset Allocation)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EWP(Equal Weight Portfolio)  동일비중 자산 배분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위험 기반 자산배분전략( Risk basic Asset Allocation 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   	- MDP(Maximum Diversified Portfolio)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MVP(Minimum Variance Portfolio)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ERCP(Equal Risk Contribution Portfolio)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3 . 모멘텀 기반 자산배분전략( Momentum basic Asset Allocation)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Cross Section Momentum Portfolio (상대 모멘텀 포트폴리오)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Dual Momentum Portfolio  ( 듀얼 모멘텀 포트폴리오)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4,  멀티팩터 자산배분전략 ( Multi-Factor Asset Allocation)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- Mom X Risk Multi-Factor Portfolio(모멘텀X위험 멀티-팩터 포트폴리오)</a:t>
              </a:r>
            </a:p>
          </p:txBody>
        </p:sp>
      </p:grpSp>
      <p:grpSp>
        <p:nvGrpSpPr>
          <p:cNvPr id="239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237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4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38" name="EW(Equal Weight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EW(Equal Weight) </a:t>
              </a:r>
            </a:p>
          </p:txBody>
        </p:sp>
      </p:grpSp>
      <p:sp>
        <p:nvSpPr>
          <p:cNvPr id="240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245" name="모서리가 둥근 직사각형 21"/>
          <p:cNvGrpSpPr/>
          <p:nvPr/>
        </p:nvGrpSpPr>
        <p:grpSpPr>
          <a:xfrm>
            <a:off x="351771" y="546098"/>
            <a:ext cx="11366503" cy="6007102"/>
            <a:chOff x="0" y="0"/>
            <a:chExt cx="11366501" cy="6007101"/>
          </a:xfrm>
        </p:grpSpPr>
        <p:sp>
          <p:nvSpPr>
            <p:cNvPr id="243" name="모서리가 둥근 직사각형"/>
            <p:cNvSpPr/>
            <p:nvPr/>
          </p:nvSpPr>
          <p:spPr>
            <a:xfrm>
              <a:off x="-1" y="0"/>
              <a:ext cx="11366503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44" name="텍스트"/>
            <p:cNvSpPr txBox="1"/>
            <p:nvPr/>
          </p:nvSpPr>
          <p:spPr>
            <a:xfrm>
              <a:off x="100524" y="2665729"/>
              <a:ext cx="11165452" cy="675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000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</a:t>
              </a:r>
            </a:p>
          </p:txBody>
        </p:sp>
      </p:grpSp>
      <p:grpSp>
        <p:nvGrpSpPr>
          <p:cNvPr id="248" name="자유형 23"/>
          <p:cNvGrpSpPr/>
          <p:nvPr/>
        </p:nvGrpSpPr>
        <p:grpSpPr>
          <a:xfrm>
            <a:off x="1510016" y="237474"/>
            <a:ext cx="5436887" cy="617253"/>
            <a:chOff x="0" y="0"/>
            <a:chExt cx="5436885" cy="617252"/>
          </a:xfrm>
        </p:grpSpPr>
        <p:sp>
          <p:nvSpPr>
            <p:cNvPr id="246" name="도형"/>
            <p:cNvSpPr/>
            <p:nvPr/>
          </p:nvSpPr>
          <p:spPr>
            <a:xfrm>
              <a:off x="-1" y="0"/>
              <a:ext cx="5436887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47" name="Why Risk and Momentum ?"/>
            <p:cNvSpPr txBox="1"/>
            <p:nvPr/>
          </p:nvSpPr>
          <p:spPr>
            <a:xfrm>
              <a:off x="45718" y="78755"/>
              <a:ext cx="5345448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        Why Risk and Momentum ?</a:t>
              </a:r>
            </a:p>
          </p:txBody>
        </p:sp>
      </p:grpSp>
      <p:sp>
        <p:nvSpPr>
          <p:cNvPr id="24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250" name="직사각형 1"/>
          <p:cNvSpPr txBox="1"/>
          <p:nvPr/>
        </p:nvSpPr>
        <p:spPr>
          <a:xfrm>
            <a:off x="595252" y="1008421"/>
            <a:ext cx="10879540" cy="637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1. 효율적 시장가설 (EMH :Efficient Market Hypothesis) : Fama(1965)  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marL="342900" indent="-342900">
              <a:buSzPct val="100000"/>
              <a:buAutoNum type="arabicPeriod" startAt="2"/>
              <a:defRPr b="1" sz="1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- 시장은 효율적이다. 따라서  자산의 가격은 모든 정보를 즉각 반영하므로 어떠한 과거 정보로 미래를 예측 하는 것은 불가능하다.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- AR(Autoregressive model)  :  </a:t>
            </a:r>
            <a14:m>
              <m:oMath>
                <m:sSub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e>
                  <m:sub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sub>
                </m:sSub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e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e>
                </m:d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𝟇</m:t>
                </m:r>
                <m:sSub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e>
                  <m:sub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e>
                  <m:sub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sub>
                </m:sSub>
              </m:oMath>
            </a14:m>
            <a:r>
              <a:t> , (</a:t>
            </a:r>
            <a14:m>
              <m:oMath>
                <m:r>
                  <a:rPr xmlns:a="http://schemas.openxmlformats.org/drawingml/2006/main" sz="2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𝟇</m:t>
                </m:r>
                <m:r>
                  <a:rPr xmlns:a="http://schemas.openxmlformats.org/drawingml/2006/main" sz="2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2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</m:oMath>
            </a14:m>
            <a:r>
              <a:t>(</a:t>
            </a:r>
            <a14:m>
              <m:oMath>
                <m:sSub>
                  <m:e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e>
                  <m:sub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sub>
                </m:sSub>
              </m:oMath>
            </a14:m>
            <a:r>
              <a:t> : t 시점 i 자산의 수익률)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2. 자산가격결정모형(Capital Asset Pricing Model) : Markowitz(1952)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marL="342900" indent="-342900">
              <a:buSzPct val="100000"/>
              <a:buAutoNum type="arabicPeriod" startAt="1"/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- 높은 위험을 갖는 자산일 수록 높은 수익률을 기대할 수 있다. :  High Risk  – High Return 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marL="285750" indent="-285750">
              <a:buSzPct val="100000"/>
              <a:buChar char="-"/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CAPM(Capital Asset Pricing Model)  :   </a:t>
            </a:r>
            <a14:m>
              <m:oMath>
                <m:r>
                  <m:rPr>
                    <m:sty m:val="p"/>
                  </m:rP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d>
                  <m:dPr>
                    <m:ctrlP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e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e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e>
                </m:d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𝛽</m:t>
                </m:r>
                <m:d>
                  <m:dPr>
                    <m:ctrlP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e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e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e>
                </m:d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e>
                  <m:sub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𝛽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&gt;0)</m:t>
                </m:r>
              </m:oMath>
            </a14:m>
            <a:r>
              <a:t>							         </a:t>
            </a:r>
            <a14:m>
              <m:oMath>
                <m:r>
                  <m:rPr>
                    <m:sty m:val="p"/>
                  </m:rP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d>
                  <m:dPr>
                    <m:ctrlP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e>
                </m:d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𝛽</m:t>
                </m:r>
                <m:d>
                  <m:dPr>
                    <m:ctrlP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e>
                </m:d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e>
                  <m:sub/>
                </m:sSub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𝛽</m:t>
                </m:r>
              </m:oMath>
            </a14:m>
            <a:r>
              <a:t>&gt;0)</a:t>
            </a:r>
          </a:p>
          <a:p>
            <a:pPr marL="285750" indent="-285750">
              <a:buSzPct val="100000"/>
              <a:buChar char="-"/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                           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255" name="모서리가 둥근 직사각형 21"/>
          <p:cNvGrpSpPr/>
          <p:nvPr/>
        </p:nvGrpSpPr>
        <p:grpSpPr>
          <a:xfrm>
            <a:off x="351771" y="546098"/>
            <a:ext cx="11366503" cy="6007102"/>
            <a:chOff x="0" y="0"/>
            <a:chExt cx="11366501" cy="6007101"/>
          </a:xfrm>
        </p:grpSpPr>
        <p:sp>
          <p:nvSpPr>
            <p:cNvPr id="253" name="모서리가 둥근 직사각형"/>
            <p:cNvSpPr/>
            <p:nvPr/>
          </p:nvSpPr>
          <p:spPr>
            <a:xfrm>
              <a:off x="-1" y="0"/>
              <a:ext cx="11366503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54" name="텍스트"/>
            <p:cNvSpPr txBox="1"/>
            <p:nvPr/>
          </p:nvSpPr>
          <p:spPr>
            <a:xfrm>
              <a:off x="100524" y="2665729"/>
              <a:ext cx="11165452" cy="675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000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</a:t>
              </a:r>
            </a:p>
          </p:txBody>
        </p:sp>
      </p:grpSp>
      <p:grpSp>
        <p:nvGrpSpPr>
          <p:cNvPr id="258" name="자유형 23"/>
          <p:cNvGrpSpPr/>
          <p:nvPr/>
        </p:nvGrpSpPr>
        <p:grpSpPr>
          <a:xfrm>
            <a:off x="1510016" y="237474"/>
            <a:ext cx="5436887" cy="617253"/>
            <a:chOff x="0" y="0"/>
            <a:chExt cx="5436885" cy="617252"/>
          </a:xfrm>
        </p:grpSpPr>
        <p:sp>
          <p:nvSpPr>
            <p:cNvPr id="256" name="도형"/>
            <p:cNvSpPr/>
            <p:nvPr/>
          </p:nvSpPr>
          <p:spPr>
            <a:xfrm>
              <a:off x="-1" y="0"/>
              <a:ext cx="5436887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57" name="Why Risk and Momentum ?"/>
            <p:cNvSpPr txBox="1"/>
            <p:nvPr/>
          </p:nvSpPr>
          <p:spPr>
            <a:xfrm>
              <a:off x="45718" y="78755"/>
              <a:ext cx="5345448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        Why Risk and Momentum ?</a:t>
              </a:r>
            </a:p>
          </p:txBody>
        </p:sp>
      </p:grpSp>
      <p:sp>
        <p:nvSpPr>
          <p:cNvPr id="25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260" name="직사각형 1"/>
          <p:cNvSpPr txBox="1"/>
          <p:nvPr/>
        </p:nvSpPr>
        <p:spPr>
          <a:xfrm>
            <a:off x="595252" y="1008421"/>
            <a:ext cx="10879540" cy="4978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1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1. 효율적 시장가설 :  주가 예측 불가능 </a:t>
            </a:r>
          </a:p>
          <a:p>
            <a:pPr marL="342900" indent="-342900">
              <a:buSzPct val="100000"/>
              <a:buAutoNum type="arabicPeriod" startAt="2"/>
              <a:defRPr b="1" sz="28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2. 자산가격결정모형  :  하이 리스크 하이리턴</a:t>
            </a:r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algn="ctr"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  “ 주가 예측은 불가능하니까, 돈 많이 벌고 싶으면 </a:t>
            </a:r>
          </a:p>
          <a:p>
            <a:pPr algn="ctr"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많은 위험을 감당하세요. “  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marL="342900" indent="-342900">
              <a:buSzPct val="100000"/>
              <a:buAutoNum type="arabicPeriod" startAt="1"/>
              <a:defRPr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265" name="모서리가 둥근 직사각형 21"/>
          <p:cNvGrpSpPr/>
          <p:nvPr/>
        </p:nvGrpSpPr>
        <p:grpSpPr>
          <a:xfrm>
            <a:off x="117734" y="555551"/>
            <a:ext cx="11366503" cy="6007102"/>
            <a:chOff x="0" y="0"/>
            <a:chExt cx="11366501" cy="6007101"/>
          </a:xfrm>
        </p:grpSpPr>
        <p:sp>
          <p:nvSpPr>
            <p:cNvPr id="263" name="모서리가 둥근 직사각형"/>
            <p:cNvSpPr/>
            <p:nvPr/>
          </p:nvSpPr>
          <p:spPr>
            <a:xfrm>
              <a:off x="-1" y="0"/>
              <a:ext cx="11366503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64" name="Fama-French(2015)"/>
            <p:cNvSpPr txBox="1"/>
            <p:nvPr/>
          </p:nvSpPr>
          <p:spPr>
            <a:xfrm>
              <a:off x="100524" y="2818130"/>
              <a:ext cx="1116545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Fama-French(2015)</a:t>
              </a:r>
            </a:p>
          </p:txBody>
        </p:sp>
      </p:grpSp>
      <p:grpSp>
        <p:nvGrpSpPr>
          <p:cNvPr id="268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266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4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67" name="Why Risk and Momentum ?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Why Risk and Momentum ?</a:t>
              </a:r>
            </a:p>
          </p:txBody>
        </p:sp>
      </p:grpSp>
      <p:sp>
        <p:nvSpPr>
          <p:cNvPr id="26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270" name="직사각형 1"/>
          <p:cNvSpPr txBox="1"/>
          <p:nvPr/>
        </p:nvSpPr>
        <p:spPr>
          <a:xfrm>
            <a:off x="817506" y="1302149"/>
            <a:ext cx="9966961" cy="4666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CAPM(Capital Asset Pricing Model) : 자산가격 결정 모형</a:t>
            </a:r>
          </a:p>
          <a:p>
            <a:pPr>
              <a:defRPr>
                <a:latin typeface="Cambria Math"/>
                <a:ea typeface="Cambria Math"/>
                <a:cs typeface="Cambria Math"/>
                <a:sym typeface="Cambria Math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14:m>
              <m:oMath>
                <m:r>
                  <m:rPr>
                    <m:sty m:val="p"/>
                  </m:rP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d>
                  <m:dPr>
                    <m:ctrlP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e>
                        <m:r>
                          <a:rPr xmlns:a="http://schemas.openxmlformats.org/drawingml/2006/main"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xmlns:a="http://schemas.openxmlformats.org/drawingml/2006/main"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e>
                        <m:r>
                          <a:rPr xmlns:a="http://schemas.openxmlformats.org/drawingml/2006/main"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xmlns:a="http://schemas.openxmlformats.org/drawingml/2006/main"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e>
                </m:d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d>
                  <m:dPr>
                    <m:ctrlP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e>
                        <m:r>
                          <a:rPr xmlns:a="http://schemas.openxmlformats.org/drawingml/2006/main"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xmlns:a="http://schemas.openxmlformats.org/drawingml/2006/main"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e>
                        <m:r>
                          <a:rPr xmlns:a="http://schemas.openxmlformats.org/drawingml/2006/main"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xmlns:a="http://schemas.openxmlformats.org/drawingml/2006/main" sz="1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e>
                </m:d>
                <m:r>
                  <a:rPr xmlns:a="http://schemas.openxmlformats.org/drawingml/2006/main" sz="1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e>
                  <m:sub>
                    <m:r>
                      <a:rPr xmlns:a="http://schemas.openxmlformats.org/drawingml/2006/main" sz="1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</m:oMath>
            </a14:m>
            <a:r>
              <a:t>                </a:t>
            </a:r>
          </a:p>
          <a:p>
            <a:pPr>
              <a:defRPr>
                <a:latin typeface="Cambria Math"/>
                <a:ea typeface="Cambria Math"/>
                <a:cs typeface="Cambria Math"/>
                <a:sym typeface="Cambria Math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14:m>
              <m:oMathPara>
                <m:oMathParaPr>
                  <m:jc m:val="left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1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d>
                    <m:dPr>
                      <m:ctrlPr>
                        <a:rPr xmlns:a="http://schemas.openxmlformats.org/drawingml/2006/main"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xmlns:a="http://schemas.openxmlformats.org/drawingml/2006/main"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xmlns:a="http://schemas.openxmlformats.org/drawingml/2006/main"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e>
                          <m:r>
                            <a:rPr xmlns:a="http://schemas.openxmlformats.org/drawingml/2006/main"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xmlns:a="http://schemas.openxmlformats.org/drawingml/2006/main"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e>
                  </m:d>
                  <m:r>
                    <a:rPr xmlns:a="http://schemas.openxmlformats.org/drawingml/2006/main" sz="1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xmlns:a="http://schemas.openxmlformats.org/drawingml/2006/main"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d>
                    <m:dPr>
                      <m:ctrlPr>
                        <a:rPr xmlns:a="http://schemas.openxmlformats.org/drawingml/2006/main"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xmlns:a="http://schemas.openxmlformats.org/drawingml/2006/main"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xmlns:a="http://schemas.openxmlformats.org/drawingml/2006/main"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e>
                          <m:r>
                            <a:rPr xmlns:a="http://schemas.openxmlformats.org/drawingml/2006/main"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xmlns:a="http://schemas.openxmlformats.org/drawingml/2006/main" sz="1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e>
                  </m:d>
                  <m:r>
                    <a:rPr xmlns:a="http://schemas.openxmlformats.org/drawingml/2006/main" sz="1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xmlns:a="http://schemas.openxmlformats.org/drawingml/2006/main"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d>
                    <m:dPr>
                      <m:ctrlPr>
                        <a:rPr xmlns:a="http://schemas.openxmlformats.org/drawingml/2006/main"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xmlns:a="http://schemas.openxmlformats.org/drawingml/2006/main"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xmlns:a="http://schemas.openxmlformats.org/drawingml/2006/main"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e>
                  </m:d>
                  <m:r>
                    <a:rPr xmlns:a="http://schemas.openxmlformats.org/drawingml/2006/main" sz="1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e>
                    <m:sub>
                      <m:r>
                        <a:rPr xmlns:a="http://schemas.openxmlformats.org/drawingml/2006/main" sz="1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m:oMathPara>
            </a14:m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14:m>
              <m:oMathPara>
                <m:oMathParaPr>
                  <m:jc m:val="left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e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e>
                  </m:d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e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e>
                  </m:d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e>
                  </m:d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e>
                  </m:d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m:oMathPara>
            </a14:m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14:m>
              <m:oMathPara>
                <m:oMathParaPr>
                  <m:jc m:val="left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e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e>
                  </m:d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e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e>
                  </m:d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e>
                  </m:d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e>
                  </m:d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e>
                  </m:d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m:oMathPara>
            </a14:m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14:m>
              <m:oMathPara>
                <m:oMathParaPr>
                  <m:jc m:val="left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e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e>
                  </m:d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e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xmlns:a="http://schemas.openxmlformats.org/drawingml/2006/main" sz="2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e>
                  </m:d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e>
                  </m:d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e>
                  </m:d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e>
                  </m:d>
                  <m:r>
                    <a:rPr xmlns:a="http://schemas.openxmlformats.org/drawingml/2006/main" sz="2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  <m:d>
                    <m:dPr>
                      <m:ctrlP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e>
                  </m:d>
                  <m:sSub>
                    <m:e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m:oMathPara>
            </a14:m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                                        </a:t>
            </a:r>
          </a:p>
        </p:txBody>
      </p:sp>
      <p:sp>
        <p:nvSpPr>
          <p:cNvPr id="271" name="TextBox 2"/>
          <p:cNvSpPr txBox="1"/>
          <p:nvPr/>
        </p:nvSpPr>
        <p:spPr>
          <a:xfrm>
            <a:off x="8912882" y="1997838"/>
            <a:ext cx="2039366" cy="316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Markowitz(1952)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Fama-French(2015)</a:t>
            </a:r>
          </a:p>
        </p:txBody>
      </p:sp>
      <p:sp>
        <p:nvSpPr>
          <p:cNvPr id="272" name="화살표: 아래쪽 3"/>
          <p:cNvSpPr/>
          <p:nvPr/>
        </p:nvSpPr>
        <p:spPr>
          <a:xfrm>
            <a:off x="9852869" y="2472655"/>
            <a:ext cx="159393" cy="1912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0700"/>
                </a:moveTo>
                <a:lnTo>
                  <a:pt x="5400" y="20700"/>
                </a:lnTo>
                <a:lnTo>
                  <a:pt x="5400" y="0"/>
                </a:lnTo>
                <a:lnTo>
                  <a:pt x="16200" y="0"/>
                </a:lnTo>
                <a:lnTo>
                  <a:pt x="16200" y="20700"/>
                </a:lnTo>
                <a:lnTo>
                  <a:pt x="21600" y="207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273" name="TextBox 4"/>
          <p:cNvSpPr txBox="1"/>
          <p:nvPr/>
        </p:nvSpPr>
        <p:spPr>
          <a:xfrm>
            <a:off x="816817" y="5174937"/>
            <a:ext cx="7383155" cy="1368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자산의 기대 수익률 = </a:t>
            </a:r>
            <a14:m>
              <m:oMath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∑</m:t>
                </m:r>
                <m:r>
                  <a:rPr xmlns:a="http://schemas.openxmlformats.org/drawingml/2006/main" sz="2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ℱ</m:t>
                </m:r>
              </m:oMath>
            </a14:m>
            <a:r>
              <a:t>(위험 기반 요인)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High – Risk  =&gt; High Return</a:t>
            </a:r>
          </a:p>
        </p:txBody>
      </p:sp>
      <p:sp>
        <p:nvSpPr>
          <p:cNvPr id="274" name="화살표: 아래쪽 9"/>
          <p:cNvSpPr/>
          <p:nvPr/>
        </p:nvSpPr>
        <p:spPr>
          <a:xfrm>
            <a:off x="365064" y="1997977"/>
            <a:ext cx="138276" cy="2653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037"/>
                </a:moveTo>
                <a:lnTo>
                  <a:pt x="5400" y="21037"/>
                </a:lnTo>
                <a:lnTo>
                  <a:pt x="5400" y="0"/>
                </a:lnTo>
                <a:lnTo>
                  <a:pt x="16200" y="0"/>
                </a:lnTo>
                <a:lnTo>
                  <a:pt x="16200" y="21037"/>
                </a:lnTo>
                <a:lnTo>
                  <a:pt x="21600" y="21037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279" name="모서리가 둥근 직사각형 21"/>
          <p:cNvGrpSpPr/>
          <p:nvPr/>
        </p:nvGrpSpPr>
        <p:grpSpPr>
          <a:xfrm>
            <a:off x="117734" y="555551"/>
            <a:ext cx="11366503" cy="6007102"/>
            <a:chOff x="0" y="0"/>
            <a:chExt cx="11366501" cy="6007101"/>
          </a:xfrm>
        </p:grpSpPr>
        <p:sp>
          <p:nvSpPr>
            <p:cNvPr id="277" name="모서리가 둥근 직사각형"/>
            <p:cNvSpPr/>
            <p:nvPr/>
          </p:nvSpPr>
          <p:spPr>
            <a:xfrm>
              <a:off x="-1" y="0"/>
              <a:ext cx="11366503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78" name="Fama-French(2015)"/>
            <p:cNvSpPr txBox="1"/>
            <p:nvPr/>
          </p:nvSpPr>
          <p:spPr>
            <a:xfrm>
              <a:off x="100524" y="2818130"/>
              <a:ext cx="1116545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Fama-French(2015)</a:t>
              </a:r>
            </a:p>
          </p:txBody>
        </p:sp>
      </p:grpSp>
      <p:grpSp>
        <p:nvGrpSpPr>
          <p:cNvPr id="282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280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4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81" name="Why Risk and Momentum ?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Why Risk and Momentum ?</a:t>
              </a:r>
            </a:p>
          </p:txBody>
        </p:sp>
      </p:grpSp>
      <p:sp>
        <p:nvSpPr>
          <p:cNvPr id="283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284" name="직사각형 1"/>
          <p:cNvSpPr txBox="1"/>
          <p:nvPr/>
        </p:nvSpPr>
        <p:spPr>
          <a:xfrm>
            <a:off x="753483" y="854724"/>
            <a:ext cx="9966961" cy="6516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CAPM(Capital Asset Pricing Model) : 자산가격 결정 모형</a:t>
            </a:r>
          </a:p>
          <a:p>
            <a:pPr>
              <a:defRPr>
                <a:latin typeface="Cambria Math"/>
                <a:ea typeface="Cambria Math"/>
                <a:cs typeface="Cambria Math"/>
                <a:sym typeface="Cambria Math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14:m>
              <m:oMath>
                <m:sSub>
                  <m:e>
                    <m:r>
                      <a:rPr xmlns:a="http://schemas.openxmlformats.org/drawingml/2006/mai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 xmlns:a="http://schemas.openxmlformats.org/drawingml/2006/mai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d>
                  <m:dPr>
                    <m:ctrlPr>
                      <a:rPr xmlns:a="http://schemas.openxmlformats.org/drawingml/2006/mai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xmlns:a="http://schemas.openxmlformats.org/drawingml/2006/mai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xmlns:a="http://schemas.openxmlformats.org/drawingml/2006/mai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e>
                </m:d>
              </m:oMath>
            </a14:m>
            <a:r>
              <a:rPr sz="2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14:m>
              <m:oMath>
                <m:sSub>
                  <m:e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sub>
                </m:sSub>
                <m:d>
                  <m:dPr>
                    <m:ctrlP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e>
                </m:d>
              </m:oMath>
            </a14:m>
            <a:r>
              <a:rPr sz="2800">
                <a:latin typeface="Cambria Math"/>
                <a:ea typeface="Cambria Math"/>
                <a:cs typeface="Cambria Math"/>
                <a:sym typeface="Cambria Math"/>
              </a:rPr>
              <a:t>                                                          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  <a:p>
            <a:pPr>
              <a:defRPr sz="2800">
                <a:latin typeface="Cambria Math"/>
                <a:ea typeface="Cambria Math"/>
                <a:cs typeface="Cambria Math"/>
                <a:sym typeface="Cambria Math"/>
              </a:defRPr>
            </a:pPr>
          </a:p>
          <a:p>
            <a:pPr>
              <a:defRPr sz="2800">
                <a:latin typeface="Cambria Math"/>
                <a:ea typeface="Cambria Math"/>
                <a:cs typeface="Cambria Math"/>
                <a:sym typeface="Cambria Math"/>
              </a:defRPr>
            </a:pPr>
          </a:p>
          <a:p>
            <a:pPr>
              <a:defRPr sz="2800">
                <a:latin typeface="Cambria Math"/>
                <a:ea typeface="Cambria Math"/>
                <a:cs typeface="Cambria Math"/>
                <a:sym typeface="Cambria Math"/>
              </a:defRPr>
            </a:pPr>
          </a:p>
          <a:p>
            <a:pPr>
              <a:defRPr sz="2800">
                <a:latin typeface="Cambria Math"/>
                <a:ea typeface="Cambria Math"/>
                <a:cs typeface="Cambria Math"/>
                <a:sym typeface="Cambria Math"/>
              </a:defRPr>
            </a:pPr>
          </a:p>
          <a:p>
            <a:pPr>
              <a:defRPr sz="2800">
                <a:latin typeface="Cambria Math"/>
                <a:ea typeface="Cambria Math"/>
                <a:cs typeface="Cambria Math"/>
                <a:sym typeface="Cambria Math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14:m>
              <m:oMath>
                <m:sSub>
                  <m:e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</m:sub>
                </m:sSub>
                <m:d>
                  <m:dPr>
                    <m:ctrlP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e>
                </m:d>
              </m:oMath>
            </a14:m>
            <a:r>
              <a:rPr sz="2800">
                <a:latin typeface="Cambria Math"/>
                <a:ea typeface="Cambria Math"/>
                <a:cs typeface="Cambria Math"/>
                <a:sym typeface="Cambria Math"/>
              </a:rPr>
              <a:t>                                               </a:t>
            </a:r>
            <a14:m>
              <m:oMath>
                <m:sSub>
                  <m:e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sub>
                </m:sSub>
                <m:d>
                  <m:dPr>
                    <m:ctrlP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e>
                </m:d>
              </m:oMath>
            </a14:m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  <a:p>
            <a:pPr>
              <a:defRPr sz="2800">
                <a:latin typeface="Cambria Math"/>
                <a:ea typeface="Cambria Math"/>
                <a:cs typeface="Cambria Math"/>
                <a:sym typeface="Cambria Math"/>
              </a:defRPr>
            </a:pPr>
          </a:p>
          <a:p>
            <a:pPr>
              <a:defRPr sz="2800">
                <a:latin typeface="Cambria Math"/>
                <a:ea typeface="Cambria Math"/>
                <a:cs typeface="Cambria Math"/>
                <a:sym typeface="Cambria Math"/>
              </a:defRPr>
            </a:pPr>
          </a:p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                                        </a:t>
            </a:r>
          </a:p>
        </p:txBody>
      </p:sp>
      <p:pic>
        <p:nvPicPr>
          <p:cNvPr id="285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3375" y="1479228"/>
            <a:ext cx="1581150" cy="2257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그림 8" descr="그림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3502" y="1406041"/>
            <a:ext cx="1581152" cy="2302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그림 11" descr="그림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23502" y="4077884"/>
            <a:ext cx="1581153" cy="2066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그림 13" descr="그림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53375" y="4101767"/>
            <a:ext cx="1581150" cy="2257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293" name="모서리가 둥근 직사각형 21"/>
          <p:cNvGrpSpPr/>
          <p:nvPr/>
        </p:nvGrpSpPr>
        <p:grpSpPr>
          <a:xfrm>
            <a:off x="381000" y="546100"/>
            <a:ext cx="11366500" cy="6007100"/>
            <a:chOff x="0" y="0"/>
            <a:chExt cx="11366500" cy="6007100"/>
          </a:xfrm>
        </p:grpSpPr>
        <p:sp>
          <p:nvSpPr>
            <p:cNvPr id="291" name="모서리가 둥근 직사각형"/>
            <p:cNvSpPr/>
            <p:nvPr/>
          </p:nvSpPr>
          <p:spPr>
            <a:xfrm>
              <a:off x="0" y="0"/>
              <a:ext cx="11366500" cy="6007100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92" name="Low Risk Anomaly &amp; Momentum Anomaly"/>
            <p:cNvSpPr txBox="1"/>
            <p:nvPr/>
          </p:nvSpPr>
          <p:spPr>
            <a:xfrm>
              <a:off x="100524" y="2818130"/>
              <a:ext cx="1116545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Low Risk Anomaly &amp; Momentum Anomaly</a:t>
              </a:r>
            </a:p>
          </p:txBody>
        </p:sp>
      </p:grpSp>
      <p:grpSp>
        <p:nvGrpSpPr>
          <p:cNvPr id="29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29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4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95" name="Why Risk and Momentum ?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Why Risk and Momentum ?</a:t>
              </a:r>
            </a:p>
          </p:txBody>
        </p:sp>
      </p:grpSp>
      <p:sp>
        <p:nvSpPr>
          <p:cNvPr id="29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298" name="TextBox 1"/>
          <p:cNvSpPr txBox="1"/>
          <p:nvPr/>
        </p:nvSpPr>
        <p:spPr>
          <a:xfrm>
            <a:off x="632947" y="1008421"/>
            <a:ext cx="10898142" cy="5469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1. Low Risk Anomaly (저 위험 이례현상)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	 - Low Risk =&gt; High Return (위험이 낮으면 수익률이 높은 이상현상)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	 - Return = </a:t>
            </a:r>
            <a14:m>
              <m:oMath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𝛽</m:t>
                </m:r>
              </m:oMath>
            </a14:m>
            <a:r>
              <a:t>(Risk), (</a:t>
            </a:r>
            <a14:m>
              <m:oMath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𝛽</m:t>
                </m:r>
              </m:oMath>
            </a14:m>
            <a:r>
              <a:t> &lt; 0 )  :  Low Risk =&gt; High Return (위험이 낮으면 수익률이 높음)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2. Momentum Anomaly (모멘텀 이례현상) 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	- 과거 수익률이 높았던 자산들이 미래에도 수익률이 높은 이상현상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	- AR(Autoregressive model)  :  </a:t>
            </a:r>
            <a14:m>
              <m:oMath>
                <m:sSub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e>
                  <m:sub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sub>
                </m:sSub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e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e>
                </m:d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𝟇</m:t>
                </m:r>
                <m:sSub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e>
                  <m:sub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e>
                  <m:sub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sub>
                </m:sSub>
              </m:oMath>
            </a14:m>
            <a:r>
              <a:rPr sz="1400"/>
              <a:t> , </a:t>
            </a:r>
            <a:r>
              <a:rPr sz="1600"/>
              <a:t>(</a:t>
            </a:r>
            <a14:m>
              <m:oMath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𝟇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!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endParaRPr sz="1600"/>
          </a:p>
          <a:p>
            <a:pPr marL="285750" indent="-285750">
              <a:buSzPct val="100000"/>
              <a:buChar char="-"/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	- Return = </a:t>
            </a:r>
            <a14:m>
              <m:oMath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𝛽</m:t>
                </m:r>
              </m:oMath>
            </a14:m>
            <a:r>
              <a:t>(Risk)</a:t>
            </a:r>
            <a14:m>
              <m:oMath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𝛽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𝑟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𝑎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𝑛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𝑑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𝑜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𝑚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𝑛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𝑜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𝑚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𝑎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𝑙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: 위험과 수익률이 상관관계가 없음   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303" name="모서리가 둥근 직사각형 21"/>
          <p:cNvGrpSpPr/>
          <p:nvPr/>
        </p:nvGrpSpPr>
        <p:grpSpPr>
          <a:xfrm>
            <a:off x="381000" y="546100"/>
            <a:ext cx="11366500" cy="6007100"/>
            <a:chOff x="0" y="0"/>
            <a:chExt cx="11366500" cy="6007100"/>
          </a:xfrm>
        </p:grpSpPr>
        <p:sp>
          <p:nvSpPr>
            <p:cNvPr id="301" name="모서리가 둥근 직사각형"/>
            <p:cNvSpPr/>
            <p:nvPr/>
          </p:nvSpPr>
          <p:spPr>
            <a:xfrm>
              <a:off x="0" y="0"/>
              <a:ext cx="11366500" cy="6007100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302" name="Low Risk Anomaly &amp; Momentum Anomaly"/>
            <p:cNvSpPr txBox="1"/>
            <p:nvPr/>
          </p:nvSpPr>
          <p:spPr>
            <a:xfrm>
              <a:off x="100524" y="2818130"/>
              <a:ext cx="1116545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Low Risk Anomaly &amp; Momentum Anomaly</a:t>
              </a:r>
            </a:p>
          </p:txBody>
        </p:sp>
      </p:grpSp>
      <p:grpSp>
        <p:nvGrpSpPr>
          <p:cNvPr id="30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0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4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305" name="Why Risk and Momentum ?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Why Risk and Momentum ?</a:t>
              </a:r>
            </a:p>
          </p:txBody>
        </p:sp>
      </p:grpSp>
      <p:sp>
        <p:nvSpPr>
          <p:cNvPr id="30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308" name="TextBox 1"/>
          <p:cNvSpPr txBox="1"/>
          <p:nvPr/>
        </p:nvSpPr>
        <p:spPr>
          <a:xfrm>
            <a:off x="659512" y="1005703"/>
            <a:ext cx="10872975" cy="7766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1. Low Risk Anomaly (저 위험 이례현상)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  <a:endParaRPr sz="1200"/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 Malcolm Baker, Brendan Bradley, and Jeffrey Wurgler. (2011). Benchmarks as Limits to Arbitrage: Understanding the Low-Volatility Anomaly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 Malcolm Baker, Brendan Bradley, Ryan Taliaferro. (2013). The Low Beta Anomaly: A Decomposition into Micro and Macro Effects. 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 Carvalho, XiaioLu, Moulin (2015), Low-Risk Anomaly Everywhere: Evidence from Equity Sectors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marL="171450" indent="-171450">
              <a:buSzPct val="100000"/>
              <a:buChar char="-"/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홍성주 ,임상수 (2019), 한국주식시장에서 저위험 이례현상에 대한 실증분석</a:t>
            </a:r>
          </a:p>
          <a:p>
            <a:pPr marL="171450" indent="-171450">
              <a:buSzPct val="100000"/>
              <a:buChar char="-"/>
              <a:defRPr sz="12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2. Momentum Anomaly (모멘텀 이례현상) 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Gary Antonacci. (2012). “Risk Premia Harvesting Through Dual Momentum”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CLIFFORD S. ASNESS, TOBIAS J. MOSKOWITZ, and LASSE HEJE PEDERSEN. (2013). “Value and Momentum Everywhere”. THE JOURNAL OF FINANCE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Ian D’Souza, Voraphat Srichanachaichok, George Wang, Yaqiong Yao. (2016). “The Enduring Effect of Time-Series Momentum on Stock Returns                                             over nearly 100-Years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  <a:r>
              <a:t>- Tarun Gupta and Bryan Kelly (2019) “Factor Momentum Everywhere”</a:t>
            </a:r>
          </a:p>
          <a:p>
            <a:pPr>
              <a:defRPr sz="12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br/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br/>
            <a:br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313" name="모서리가 둥근 직사각형 21"/>
          <p:cNvGrpSpPr/>
          <p:nvPr/>
        </p:nvGrpSpPr>
        <p:grpSpPr>
          <a:xfrm>
            <a:off x="381000" y="546100"/>
            <a:ext cx="11366500" cy="6007100"/>
            <a:chOff x="0" y="0"/>
            <a:chExt cx="11366500" cy="6007100"/>
          </a:xfrm>
        </p:grpSpPr>
        <p:sp>
          <p:nvSpPr>
            <p:cNvPr id="311" name="모서리가 둥근 직사각형"/>
            <p:cNvSpPr/>
            <p:nvPr/>
          </p:nvSpPr>
          <p:spPr>
            <a:xfrm>
              <a:off x="0" y="0"/>
              <a:ext cx="11366500" cy="6007100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312" name="Low Risk Anomaly &amp; Momentum Anomaly"/>
            <p:cNvSpPr txBox="1"/>
            <p:nvPr/>
          </p:nvSpPr>
          <p:spPr>
            <a:xfrm>
              <a:off x="100524" y="2818130"/>
              <a:ext cx="1116545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Low Risk Anomaly &amp; Momentum Anomaly</a:t>
              </a:r>
            </a:p>
          </p:txBody>
        </p:sp>
      </p:grpSp>
      <p:grpSp>
        <p:nvGrpSpPr>
          <p:cNvPr id="31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1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4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315" name="Why Risk and Momentum ?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Why Risk and Momentum ?</a:t>
              </a:r>
            </a:p>
          </p:txBody>
        </p:sp>
      </p:grpSp>
      <p:sp>
        <p:nvSpPr>
          <p:cNvPr id="31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318" name="TextBox 1"/>
          <p:cNvSpPr txBox="1"/>
          <p:nvPr/>
        </p:nvSpPr>
        <p:spPr>
          <a:xfrm>
            <a:off x="659512" y="1005702"/>
            <a:ext cx="10872975" cy="6043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Why Risk and Momentum ?</a:t>
            </a:r>
          </a:p>
          <a:p>
            <a:pPr>
              <a:defRPr b="1" sz="28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marL="514350" indent="-514350">
              <a:buSzPct val="100000"/>
              <a:buAutoNum type="arabicPeriod" startAt="1"/>
              <a:defRPr b="1" sz="2800">
                <a:latin typeface="+mn-lt"/>
                <a:ea typeface="+mn-ea"/>
                <a:cs typeface="+mn-cs"/>
                <a:sym typeface="맑은 고딕"/>
              </a:defRPr>
            </a:pPr>
            <a:r>
              <a:t>낮은 위험으로 높은 수익률을 얻을 수 있다.</a:t>
            </a:r>
          </a:p>
          <a:p>
            <a:pPr marL="514350" indent="-514350">
              <a:buSzPct val="100000"/>
              <a:buAutoNum type="arabicPeriod" startAt="1"/>
              <a:defRPr b="1" sz="28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marL="514350" indent="-514350">
              <a:buSzPct val="100000"/>
              <a:buAutoNum type="arabicPeriod" startAt="3"/>
              <a:defRPr b="1" sz="28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marL="514350" indent="-514350">
              <a:buSzPct val="100000"/>
              <a:buAutoNum type="arabicPeriod" startAt="2"/>
              <a:defRPr b="1" sz="2800">
                <a:latin typeface="+mn-lt"/>
                <a:ea typeface="+mn-ea"/>
                <a:cs typeface="+mn-cs"/>
                <a:sym typeface="맑은 고딕"/>
              </a:defRPr>
            </a:pPr>
            <a:r>
              <a:t>과거 정보(수익률) 미래를 예측 할 수 있다. </a:t>
            </a:r>
            <a:r>
              <a:rPr sz="1600"/>
              <a:t>( 위험과는 관련이 없다.)</a:t>
            </a:r>
            <a:endParaRPr sz="1600"/>
          </a:p>
          <a:p>
            <a:pPr marL="514350" indent="-514350">
              <a:buSzPct val="100000"/>
              <a:buAutoNum type="arabicPeriod" startAt="2"/>
              <a:defRPr b="1" sz="16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marL="514350" indent="-514350">
              <a:buSzPct val="100000"/>
              <a:buAutoNum type="arabicPeriod" startAt="4"/>
              <a:defRPr b="1" sz="28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b="1" sz="2800">
                <a:latin typeface="+mn-lt"/>
                <a:ea typeface="+mn-ea"/>
                <a:cs typeface="+mn-cs"/>
                <a:sym typeface="맑은 고딕"/>
              </a:defRPr>
            </a:pPr>
            <a:r>
              <a:t>3. 이론으로 정립되지 않은 새로운 실증분석 결과 이다.</a:t>
            </a:r>
          </a:p>
          <a:p>
            <a:pPr>
              <a:defRPr b="1" sz="28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과거 전통적 전략은 이미 많이 알려져 있다. 따라서 높은 수익률을 얻을 수 없다. 반면 많이 알려지지 않은 전략은 높은 수익률을 얻을 수 있다.  한 예로 산에 금이 숨겨져 있다는 걸 소수만 알면 소수가 많은 금을 채취할 수 있지만, 다수가 알면 개인 얻을 수 있는 금은 그보다 적다. </a:t>
            </a:r>
          </a:p>
          <a:p>
            <a:pPr>
              <a:defRPr b="1" sz="28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b="1" sz="28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323" name="모서리가 둥근 직사각형 21"/>
          <p:cNvGrpSpPr/>
          <p:nvPr/>
        </p:nvGrpSpPr>
        <p:grpSpPr>
          <a:xfrm>
            <a:off x="381000" y="-1138239"/>
            <a:ext cx="11366500" cy="9375779"/>
            <a:chOff x="0" y="0"/>
            <a:chExt cx="11366500" cy="9375778"/>
          </a:xfrm>
        </p:grpSpPr>
        <p:sp>
          <p:nvSpPr>
            <p:cNvPr id="321" name="모서리가 둥근 직사각형"/>
            <p:cNvSpPr/>
            <p:nvPr/>
          </p:nvSpPr>
          <p:spPr>
            <a:xfrm>
              <a:off x="0" y="1684338"/>
              <a:ext cx="11366500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1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322" name="1. 효율적 시장가설 (EMH :Efficient Market Hypothesis) : Fama(1965)…"/>
            <p:cNvSpPr txBox="1"/>
            <p:nvPr/>
          </p:nvSpPr>
          <p:spPr>
            <a:xfrm>
              <a:off x="100524" y="0"/>
              <a:ext cx="11165452" cy="93757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b="1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 b="1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 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2400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 sz="2400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 sz="2400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 sz="24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1. 효율적 시장가설 (EMH :Efficient Market Hypothesis) : Fama(1965)  </a:t>
              </a:r>
            </a:p>
            <a:p>
              <a:pPr marL="342900" indent="-342900">
                <a:buSzPct val="100000"/>
                <a:buAutoNum type="arabicPeriod" startAt="2"/>
                <a:defRPr b="1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 sz="2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시장은 효율적이다. 따라서  자산의 가격은 모든 정보를 즉각 반영하므로 어떠한 과거 정보로 미래를 예측 하는 것은 불가능하다.</a:t>
              </a:r>
              <a:endParaRPr>
                <a:solidFill>
                  <a:srgbClr val="FFFFFF"/>
                </a:solidFill>
              </a:endParaR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 sz="28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AR(Autoregressive model)  :  </a:t>
              </a:r>
              <a14:m>
                <m:oMath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xmlns:a="http://schemas.openxmlformats.org/drawingml/2006/main"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xmlns:a="http://schemas.openxmlformats.org/drawingml/2006/main"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xmlns:a="http://schemas.openxmlformats.org/drawingml/2006/main"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e>
                  </m:d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𝟇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t> , (</a:t>
              </a:r>
              <a14:m>
                <m:oMath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𝟇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</a:p>
            <a:p>
              <a:pPr algn="r">
                <a:defRPr sz="2000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r">
                <a:defRPr sz="2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(</a:t>
              </a:r>
              <a14:m>
                <m:oMath>
                  <m:sSub>
                    <m:e>
                      <m:r>
                        <a:rPr xmlns:a="http://schemas.openxmlformats.org/drawingml/2006/main" sz="2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e>
                    <m:sub>
                      <m:r>
                        <a:rPr xmlns:a="http://schemas.openxmlformats.org/drawingml/2006/main" sz="2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2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2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t> : t 시점 I 자산의 수익률) </a:t>
              </a:r>
            </a:p>
            <a:p>
              <a:pPr algn="ctr">
                <a:defRPr sz="28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24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섀넌의 도깨비 이론(Shannon’s Demon) : 균형복원 포트폴리오</a:t>
              </a:r>
            </a:p>
            <a:p>
              <a:pPr>
                <a:defRPr sz="2400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 sz="2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시장의 비효율성을 논증하기 위한 방법으로 무작위적으로 오르거나 내리는 주식시장에 (5:5)균형 복원 포트폴리오를 통해 돈을 벌 수 있다.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2800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 sz="2800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 sz="2800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 sz="28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</p:grpSp>
      <p:grpSp>
        <p:nvGrpSpPr>
          <p:cNvPr id="32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2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4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325" name="EW(Equal Weight) : 동일 비중"/>
            <p:cNvSpPr txBox="1"/>
            <p:nvPr/>
          </p:nvSpPr>
          <p:spPr>
            <a:xfrm>
              <a:off x="45718" y="68084"/>
              <a:ext cx="5393059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EW(Equal Weight) : 동일 비중 </a:t>
              </a:r>
            </a:p>
          </p:txBody>
        </p:sp>
      </p:grpSp>
      <p:sp>
        <p:nvSpPr>
          <p:cNvPr id="32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328" name="Rectangle 3"/>
          <p:cNvSpPr txBox="1"/>
          <p:nvPr/>
        </p:nvSpPr>
        <p:spPr>
          <a:xfrm>
            <a:off x="6026141" y="463124"/>
            <a:ext cx="150797" cy="235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just">
              <a:defRPr sz="110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pPr/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333" name="모서리가 둥근 직사각형 21"/>
          <p:cNvGrpSpPr/>
          <p:nvPr/>
        </p:nvGrpSpPr>
        <p:grpSpPr>
          <a:xfrm>
            <a:off x="381000" y="546100"/>
            <a:ext cx="11366500" cy="6007100"/>
            <a:chOff x="0" y="0"/>
            <a:chExt cx="11366500" cy="6007100"/>
          </a:xfrm>
        </p:grpSpPr>
        <p:sp>
          <p:nvSpPr>
            <p:cNvPr id="331" name="모서리가 둥근 직사각형"/>
            <p:cNvSpPr/>
            <p:nvPr/>
          </p:nvSpPr>
          <p:spPr>
            <a:xfrm>
              <a:off x="0" y="0"/>
              <a:ext cx="11366500" cy="6007100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332" name="EW(Equal Weight) 동일비중 전략 (4 :6)  , (5:5) , (6:4) , (7:3)"/>
            <p:cNvSpPr txBox="1"/>
            <p:nvPr/>
          </p:nvSpPr>
          <p:spPr>
            <a:xfrm>
              <a:off x="100524" y="854327"/>
              <a:ext cx="11165452" cy="4298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EW(Equal Weight) 동일비중 전략 (4 :6)  , (5:5) , (6:4) , (7:3)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</p:grpSp>
      <p:grpSp>
        <p:nvGrpSpPr>
          <p:cNvPr id="33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3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4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335" name="EW(Equal Weight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EW(Equal Weight) </a:t>
              </a:r>
            </a:p>
          </p:txBody>
        </p:sp>
      </p:grpSp>
      <p:sp>
        <p:nvSpPr>
          <p:cNvPr id="33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pic>
        <p:nvPicPr>
          <p:cNvPr id="338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0261" y="2248767"/>
            <a:ext cx="5691437" cy="4209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303" y="2153280"/>
            <a:ext cx="5207216" cy="4305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3E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양쪽 모서리가 둥근 사각형 30"/>
          <p:cNvSpPr/>
          <p:nvPr/>
        </p:nvSpPr>
        <p:spPr>
          <a:xfrm>
            <a:off x="2907427" y="1209659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100" name="모서리가 둥근 직사각형 31"/>
          <p:cNvGrpSpPr/>
          <p:nvPr/>
        </p:nvGrpSpPr>
        <p:grpSpPr>
          <a:xfrm>
            <a:off x="2267010" y="1475061"/>
            <a:ext cx="7120676" cy="4909463"/>
            <a:chOff x="0" y="0"/>
            <a:chExt cx="7120675" cy="4909462"/>
          </a:xfrm>
        </p:grpSpPr>
        <p:sp>
          <p:nvSpPr>
            <p:cNvPr id="98" name="모서리가 둥근 직사각형"/>
            <p:cNvSpPr/>
            <p:nvPr/>
          </p:nvSpPr>
          <p:spPr>
            <a:xfrm>
              <a:off x="0" y="0"/>
              <a:ext cx="7120676" cy="4909463"/>
            </a:xfrm>
            <a:prstGeom prst="roundRect">
              <a:avLst>
                <a:gd name="adj" fmla="val 3115"/>
              </a:avLst>
            </a:prstGeom>
            <a:solidFill>
              <a:srgbClr val="E3E5E9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1" sz="22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99" name="1. F조 소개…"/>
            <p:cNvSpPr txBox="1"/>
            <p:nvPr/>
          </p:nvSpPr>
          <p:spPr>
            <a:xfrm>
              <a:off x="90510" y="874200"/>
              <a:ext cx="6939654" cy="3161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b="1" sz="2200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 b="1" sz="2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1. F조 소개</a:t>
              </a:r>
            </a:p>
            <a:p>
              <a:pPr marL="457200" indent="-457200">
                <a:buClr>
                  <a:srgbClr val="333333"/>
                </a:buClr>
                <a:buSzPct val="25000"/>
                <a:buAutoNum type="arabicPeriod" startAt="1"/>
                <a:defRPr b="1" sz="2200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 b="1" sz="2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 </a:t>
              </a:r>
              <a:endParaRPr>
                <a:solidFill>
                  <a:srgbClr val="FFFFFF"/>
                </a:solidFill>
              </a:endParaRPr>
            </a:p>
            <a:p>
              <a:pPr>
                <a:defRPr b="1" sz="2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2.1 개발동기</a:t>
              </a:r>
            </a:p>
            <a:p>
              <a:pPr>
                <a:defRPr b="1" sz="2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2.2 개발내용</a:t>
              </a:r>
            </a:p>
            <a:p>
              <a:pPr lvl="2" indent="914400">
                <a:defRPr b="1" sz="2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2.3 데모영상</a:t>
              </a:r>
            </a:p>
            <a:p>
              <a:pPr>
                <a:defRPr b="1" sz="2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	</a:t>
              </a:r>
              <a:endParaRPr>
                <a:solidFill>
                  <a:srgbClr val="FFFFFF"/>
                </a:solidFill>
              </a:endParaRPr>
            </a:p>
            <a:p>
              <a:pPr>
                <a:defRPr b="1" sz="2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3. Q&amp;A</a:t>
              </a:r>
            </a:p>
          </p:txBody>
        </p:sp>
      </p:grpSp>
      <p:grpSp>
        <p:nvGrpSpPr>
          <p:cNvPr id="103" name="자유형 32"/>
          <p:cNvGrpSpPr/>
          <p:nvPr/>
        </p:nvGrpSpPr>
        <p:grpSpPr>
          <a:xfrm>
            <a:off x="3194489" y="1209659"/>
            <a:ext cx="5484498" cy="617255"/>
            <a:chOff x="0" y="0"/>
            <a:chExt cx="5484497" cy="617254"/>
          </a:xfrm>
        </p:grpSpPr>
        <p:sp>
          <p:nvSpPr>
            <p:cNvPr id="101" name="도형"/>
            <p:cNvSpPr/>
            <p:nvPr/>
          </p:nvSpPr>
          <p:spPr>
            <a:xfrm>
              <a:off x="-1" y="0"/>
              <a:ext cx="5484498" cy="617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02" name="CONTENTS"/>
            <p:cNvSpPr txBox="1"/>
            <p:nvPr/>
          </p:nvSpPr>
          <p:spPr>
            <a:xfrm>
              <a:off x="45718" y="34305"/>
              <a:ext cx="5393059" cy="548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C</a:t>
              </a:r>
              <a:r>
                <a:rPr>
                  <a:solidFill>
                    <a:srgbClr val="FFFFFF"/>
                  </a:solidFill>
                </a:rPr>
                <a:t>ONTENTS</a:t>
              </a:r>
            </a:p>
          </p:txBody>
        </p:sp>
      </p:grpSp>
      <p:sp>
        <p:nvSpPr>
          <p:cNvPr id="104" name="포인트가 5개인 별 33"/>
          <p:cNvSpPr/>
          <p:nvPr/>
        </p:nvSpPr>
        <p:spPr>
          <a:xfrm>
            <a:off x="8482134" y="1099185"/>
            <a:ext cx="260352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107" name="직사각형 20"/>
          <p:cNvGrpSpPr/>
          <p:nvPr/>
        </p:nvGrpSpPr>
        <p:grpSpPr>
          <a:xfrm>
            <a:off x="0" y="-37893"/>
            <a:ext cx="12192000" cy="575316"/>
            <a:chOff x="0" y="0"/>
            <a:chExt cx="12192000" cy="575315"/>
          </a:xfrm>
        </p:grpSpPr>
        <p:sp>
          <p:nvSpPr>
            <p:cNvPr id="105" name="직사각형"/>
            <p:cNvSpPr/>
            <p:nvPr/>
          </p:nvSpPr>
          <p:spPr>
            <a:xfrm>
              <a:off x="0" y="37892"/>
              <a:ext cx="12192000" cy="499534"/>
            </a:xfrm>
            <a:prstGeom prst="rect">
              <a:avLst/>
            </a:prstGeom>
            <a:solidFill>
              <a:srgbClr val="45C8D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38100" dir="5400000">
                <a:srgbClr val="000000">
                  <a:alpha val="1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lnSpc>
                  <a:spcPct val="150000"/>
                </a:lnSpc>
                <a:defRPr b="1" sz="36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06" name="F조 PRESENTATION CONTENTS"/>
            <p:cNvSpPr txBox="1"/>
            <p:nvPr/>
          </p:nvSpPr>
          <p:spPr>
            <a:xfrm>
              <a:off x="45718" y="0"/>
              <a:ext cx="12100564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2" indent="914400">
                <a:lnSpc>
                  <a:spcPct val="150000"/>
                </a:lnSpc>
                <a:defRPr b="1" i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F조 </a:t>
              </a:r>
              <a:r>
                <a:rPr sz="2000">
                  <a:solidFill>
                    <a:srgbClr val="FA4E7E"/>
                  </a:solidFill>
                </a:rPr>
                <a:t>PRESENTATION </a:t>
              </a:r>
              <a:r>
                <a:rPr sz="2000">
                  <a:solidFill>
                    <a:srgbClr val="FA3C71"/>
                  </a:solidFill>
                </a:rPr>
                <a:t>CONTENTS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344" name="모서리가 둥근 직사각형 21"/>
          <p:cNvGrpSpPr/>
          <p:nvPr/>
        </p:nvGrpSpPr>
        <p:grpSpPr>
          <a:xfrm>
            <a:off x="381000" y="546100"/>
            <a:ext cx="11366500" cy="6007100"/>
            <a:chOff x="0" y="0"/>
            <a:chExt cx="11366500" cy="6007100"/>
          </a:xfrm>
        </p:grpSpPr>
        <p:sp>
          <p:nvSpPr>
            <p:cNvPr id="342" name="모서리가 둥근 직사각형"/>
            <p:cNvSpPr/>
            <p:nvPr/>
          </p:nvSpPr>
          <p:spPr>
            <a:xfrm>
              <a:off x="0" y="0"/>
              <a:ext cx="11366500" cy="6007100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343" name="EW(Equal Weight) 동일비중 전략 :  (4 :6)  , (5:5) , (6:4) , (7:3)"/>
            <p:cNvSpPr txBox="1"/>
            <p:nvPr/>
          </p:nvSpPr>
          <p:spPr>
            <a:xfrm>
              <a:off x="100524" y="854327"/>
              <a:ext cx="11165452" cy="4298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EW(Equal Weight) 동일비중 전략 :  (4 :6)  , (5:5) , (6:4) , (7:3)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</p:grpSp>
      <p:grpSp>
        <p:nvGrpSpPr>
          <p:cNvPr id="347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45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4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346" name="EW(Equal Weight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EW(Equal Weight) </a:t>
              </a:r>
            </a:p>
          </p:txBody>
        </p:sp>
      </p:grpSp>
      <p:sp>
        <p:nvSpPr>
          <p:cNvPr id="348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pic>
        <p:nvPicPr>
          <p:cNvPr id="349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238" y="2117549"/>
            <a:ext cx="7572376" cy="419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354" name="모서리가 둥근 직사각형 21"/>
          <p:cNvGrpSpPr/>
          <p:nvPr/>
        </p:nvGrpSpPr>
        <p:grpSpPr>
          <a:xfrm>
            <a:off x="412750" y="502877"/>
            <a:ext cx="11366500" cy="6007102"/>
            <a:chOff x="0" y="0"/>
            <a:chExt cx="11366500" cy="6007101"/>
          </a:xfrm>
        </p:grpSpPr>
        <p:sp>
          <p:nvSpPr>
            <p:cNvPr id="352" name="모서리가 둥근 직사각형"/>
            <p:cNvSpPr/>
            <p:nvPr/>
          </p:nvSpPr>
          <p:spPr>
            <a:xfrm>
              <a:off x="0" y="0"/>
              <a:ext cx="11366500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353" name="Markowitz(1952) “Portfolio Selection”…"/>
            <p:cNvSpPr txBox="1"/>
            <p:nvPr/>
          </p:nvSpPr>
          <p:spPr>
            <a:xfrm>
              <a:off x="100524" y="868638"/>
              <a:ext cx="11165452" cy="4269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8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Markowitz(1952) “Portfolio Selection” </a:t>
              </a:r>
              <a:endParaRPr b="1"/>
            </a:p>
            <a:p>
              <a:pPr>
                <a:defRPr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 sz="2000"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분산(Variance)  = 위험(Risk)  =&gt; 위험을 최소화하는 전략</a:t>
              </a:r>
            </a:p>
            <a:p>
              <a:pPr>
                <a:defRPr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14:m>
                <m:oMath>
                  <m:sSub>
                    <m:e>
                      <m:r>
                        <a:rPr xmlns:a="http://schemas.openxmlformats.org/drawingml/2006/main" sz="2250" i="1">
                          <a:solidFill>
                            <a:srgbClr val="775F5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e>
                    <m:sub>
                      <m:r>
                        <a:rPr xmlns:a="http://schemas.openxmlformats.org/drawingml/2006/main" sz="2250" i="1">
                          <a:solidFill>
                            <a:srgbClr val="775F55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  <m:r>
                    <a:rPr xmlns:a="http://schemas.openxmlformats.org/drawingml/2006/main" sz="2250" i="1">
                      <a:solidFill>
                        <a:srgbClr val="775F55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2250" i="1">
                      <a:solidFill>
                        <a:srgbClr val="775F55"/>
                      </a:solidFill>
                      <a:latin typeface="Cambria Math" panose="02040503050406030204" pitchFamily="18" charset="0"/>
                    </a:rPr>
                    <m:t>포</m:t>
                  </m:r>
                </m:oMath>
              </a14:m>
              <a:r>
                <a:rPr>
                  <a:solidFill>
                    <a:srgbClr val="775F55"/>
                  </a:solidFill>
                </a:rPr>
                <a:t>트폴리오의 수익률</a:t>
              </a:r>
              <a:endParaRPr>
                <a:solidFill>
                  <a:srgbClr val="775F55"/>
                </a:solidFill>
              </a:endParaRPr>
            </a:p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14:m>
                <m:oMath>
                  <m:sSub>
                    <m:e>
                      <m:r>
                        <a:rPr xmlns:a="http://schemas.openxmlformats.org/drawingml/2006/main" sz="2150" i="1">
                          <a:solidFill>
                            <a:srgbClr val="775F55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  <m:sub>
                      <m:r>
                        <a:rPr xmlns:a="http://schemas.openxmlformats.org/drawingml/2006/main" sz="2150" i="1">
                          <a:solidFill>
                            <a:srgbClr val="775F5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150" i="1">
                      <a:solidFill>
                        <a:srgbClr val="775F55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2150" i="1">
                      <a:solidFill>
                        <a:srgbClr val="775F55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2150" i="1">
                      <a:solidFill>
                        <a:srgbClr val="775F55"/>
                      </a:solidFill>
                      <a:latin typeface="Cambria Math" panose="02040503050406030204" pitchFamily="18" charset="0"/>
                    </a:rPr>
                    <m:t>자</m:t>
                  </m:r>
                </m:oMath>
              </a14:m>
              <a:r>
                <a:rPr>
                  <a:solidFill>
                    <a:srgbClr val="775F55"/>
                  </a:solidFill>
                </a:rPr>
                <a:t>산의 가중치</a:t>
              </a:r>
              <a:endParaRPr>
                <a:solidFill>
                  <a:srgbClr val="775F55"/>
                </a:solidFill>
              </a:endParaRPr>
            </a:p>
            <a:p>
              <a:pPr>
                <a:defRPr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</a:t>
              </a:r>
            </a:p>
          </p:txBody>
        </p:sp>
      </p:grpSp>
      <p:grpSp>
        <p:nvGrpSpPr>
          <p:cNvPr id="357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55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4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356" name="Minimum Variance Portfolio (MVP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Minimum Variance Portfolio (MVP)</a:t>
              </a:r>
            </a:p>
          </p:txBody>
        </p:sp>
      </p:grpSp>
      <p:sp>
        <p:nvSpPr>
          <p:cNvPr id="358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359" name="Rectangle 3"/>
          <p:cNvSpPr txBox="1"/>
          <p:nvPr/>
        </p:nvSpPr>
        <p:spPr>
          <a:xfrm>
            <a:off x="6026141" y="463124"/>
            <a:ext cx="150797" cy="235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just">
              <a:defRPr sz="110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pPr/>
            <a:r>
              <a:t>.</a:t>
            </a:r>
          </a:p>
        </p:txBody>
      </p:sp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3082" y="877796"/>
            <a:ext cx="4253100" cy="2473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466" y="3654426"/>
            <a:ext cx="6352467" cy="573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그림 10" descr="그림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67219" y="3506427"/>
            <a:ext cx="4253101" cy="2733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367" name="모서리가 둥근 직사각형 21"/>
          <p:cNvGrpSpPr/>
          <p:nvPr/>
        </p:nvGrpSpPr>
        <p:grpSpPr>
          <a:xfrm>
            <a:off x="412750" y="520350"/>
            <a:ext cx="11366500" cy="6007102"/>
            <a:chOff x="0" y="0"/>
            <a:chExt cx="11366500" cy="6007101"/>
          </a:xfrm>
        </p:grpSpPr>
        <p:sp>
          <p:nvSpPr>
            <p:cNvPr id="365" name="모서리가 둥근 직사각형"/>
            <p:cNvSpPr/>
            <p:nvPr/>
          </p:nvSpPr>
          <p:spPr>
            <a:xfrm>
              <a:off x="0" y="0"/>
              <a:ext cx="11366500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366" name="텍스트"/>
            <p:cNvSpPr txBox="1"/>
            <p:nvPr/>
          </p:nvSpPr>
          <p:spPr>
            <a:xfrm>
              <a:off x="100524" y="2896896"/>
              <a:ext cx="1656347" cy="2133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Markowitz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(1952)</m:t>
                    </m:r>
                  </m:oMath>
                </m:oMathPara>
              </a14:m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70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68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4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369" name="Minimum Variance Portfolio (MVP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Minimum Variance Portfolio (MVP)</a:t>
              </a:r>
            </a:p>
          </p:txBody>
        </p:sp>
      </p:grpSp>
      <p:sp>
        <p:nvSpPr>
          <p:cNvPr id="371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aphicFrame>
        <p:nvGraphicFramePr>
          <p:cNvPr id="372" name="Group 36"/>
          <p:cNvGraphicFramePr/>
          <p:nvPr/>
        </p:nvGraphicFramePr>
        <p:xfrm>
          <a:off x="556894" y="1217674"/>
          <a:ext cx="5902631" cy="40417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145913"/>
                <a:gridCol w="1350627"/>
                <a:gridCol w="1635854"/>
                <a:gridCol w="1770234"/>
              </a:tblGrid>
              <a:tr h="380924"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투자비율</a:t>
                      </a:r>
                    </a:p>
                  </a:txBody>
                  <a:tcPr marL="45710" marR="45710" marT="45710" marB="4571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수익률(%)</a:t>
                      </a:r>
                    </a:p>
                  </a:txBody>
                  <a:tcPr marL="45710" marR="45710" marT="45710" marB="4571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표준편차(%)</a:t>
                      </a:r>
                    </a:p>
                  </a:txBody>
                  <a:tcPr marL="45710" marR="45710" marT="45710" marB="4571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457109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</a:p>
                  </a:txBody>
                  <a:tcPr marL="45710" marR="45710" marT="45710" marB="4571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</a:p>
                  </a:txBody>
                  <a:tcPr marL="45710" marR="45710" marT="45710" marB="4571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vMerge="1">
                  <a:tcPr/>
                </a:tc>
                <a:tc vMerge="1">
                  <a:tcPr/>
                </a:tc>
              </a:tr>
              <a:tr h="2670448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.8127*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</a:txBody>
                  <a:tcPr marL="45710" marR="45710" marT="45710" marB="45710" anchor="ctr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.1837*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</a:txBody>
                  <a:tcPr marL="45710" marR="45710" marT="45710" marB="4571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17.0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14.2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10.0</a:t>
                      </a:r>
                    </a:p>
                  </a:txBody>
                  <a:tcPr marL="45710" marR="45710" marT="45710" marB="4571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25.0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20.1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15.7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12.0</a:t>
                      </a:r>
                    </a:p>
                  </a:txBody>
                  <a:tcPr marL="45710" marR="45710" marT="45710" marB="45710" anchor="ctr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533294">
                <a:tc gridSpan="4"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defRPr sz="1800"/>
                      </a:pPr>
                      <a:r>
                        <a:rPr sz="1100"/>
                        <a:t>투입자료 :</a:t>
                      </a:r>
                    </a:p>
                  </a:txBody>
                  <a:tcPr marL="45710" marR="45710" marT="45710" marB="45710" anchor="ctr" anchorCtr="0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373" name="Object 24" descr="Object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5977" y="1610301"/>
            <a:ext cx="457202" cy="457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Object 25" descr="Object 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9860" y="1632150"/>
            <a:ext cx="457202" cy="484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Object 26" descr="Object 2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8209" y="1581277"/>
            <a:ext cx="804865" cy="50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Object 27" descr="Object 2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89240" y="1554813"/>
            <a:ext cx="428627" cy="50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Object 28" descr="Object 2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2405" y="4884535"/>
            <a:ext cx="1223964" cy="341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Object 29" descr="Object 2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75601" y="4916358"/>
            <a:ext cx="1196977" cy="360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Object 30" descr="Object 3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93476" y="4884535"/>
            <a:ext cx="946151" cy="346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Object 31" descr="Object 3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247004" y="4884535"/>
            <a:ext cx="993777" cy="315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그림 14" descr="그림 14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946899" y="1513794"/>
            <a:ext cx="4771702" cy="3449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그림 15" descr="그림 15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01444" y="5763726"/>
            <a:ext cx="6352465" cy="573924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직사각형 16"/>
          <p:cNvSpPr txBox="1"/>
          <p:nvPr/>
        </p:nvSpPr>
        <p:spPr>
          <a:xfrm>
            <a:off x="7808714" y="1646298"/>
            <a:ext cx="395514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Minimum Variance Optimizing </a:t>
            </a:r>
          </a:p>
        </p:txBody>
      </p:sp>
      <p:sp>
        <p:nvSpPr>
          <p:cNvPr id="384" name="화살표: 왼쪽 22"/>
          <p:cNvSpPr/>
          <p:nvPr/>
        </p:nvSpPr>
        <p:spPr>
          <a:xfrm>
            <a:off x="5960814" y="3825904"/>
            <a:ext cx="760313" cy="43623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385" name="화살표: 왼쪽 25"/>
          <p:cNvSpPr/>
          <p:nvPr/>
        </p:nvSpPr>
        <p:spPr>
          <a:xfrm>
            <a:off x="4353886" y="4127382"/>
            <a:ext cx="822123" cy="8389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386" name="직선 화살표 연결선 27"/>
          <p:cNvSpPr/>
          <p:nvPr/>
        </p:nvSpPr>
        <p:spPr>
          <a:xfrm>
            <a:off x="1222645" y="4085359"/>
            <a:ext cx="957218" cy="1698969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7" name="직선 화살표 연결선 29"/>
          <p:cNvSpPr/>
          <p:nvPr/>
        </p:nvSpPr>
        <p:spPr>
          <a:xfrm>
            <a:off x="2506725" y="4085359"/>
            <a:ext cx="659163" cy="1678368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8" name="직사각형 34"/>
          <p:cNvSpPr txBox="1"/>
          <p:nvPr/>
        </p:nvSpPr>
        <p:spPr>
          <a:xfrm>
            <a:off x="8089269" y="5276720"/>
            <a:ext cx="2486961" cy="75814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e>
                    <m:sup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𝑚</m:t>
                  </m:r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𝑛</m:t>
                  </m:r>
                  <m:f>
                    <m:fPr>
                      <m:ctrlP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sSup>
                    <m:e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  <m:sup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m:rPr>
                      <m:sty m:val="p"/>
                    </m:rP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𝑤</m:t>
                  </m:r>
                </m:oMath>
              </m:oMathPara>
            </a14:m>
            <a:endParaRPr sz="2800"/>
          </a:p>
        </p:txBody>
      </p:sp>
      <p:sp>
        <p:nvSpPr>
          <p:cNvPr id="389" name="화살표: 위쪽 35"/>
          <p:cNvSpPr/>
          <p:nvPr/>
        </p:nvSpPr>
        <p:spPr>
          <a:xfrm>
            <a:off x="9284992" y="4657981"/>
            <a:ext cx="369118" cy="553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199"/>
                </a:moveTo>
                <a:lnTo>
                  <a:pt x="10800" y="0"/>
                </a:lnTo>
                <a:lnTo>
                  <a:pt x="21600" y="7199"/>
                </a:lnTo>
                <a:lnTo>
                  <a:pt x="16200" y="7199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7199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390" name="직사각형 36"/>
          <p:cNvSpPr txBox="1"/>
          <p:nvPr/>
        </p:nvSpPr>
        <p:spPr>
          <a:xfrm>
            <a:off x="7251740" y="977363"/>
            <a:ext cx="391555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Markowitz(1952), “Portfolio Selection”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395" name="모서리가 둥근 직사각형 21"/>
          <p:cNvGrpSpPr/>
          <p:nvPr/>
        </p:nvGrpSpPr>
        <p:grpSpPr>
          <a:xfrm>
            <a:off x="412750" y="520350"/>
            <a:ext cx="11366500" cy="6007102"/>
            <a:chOff x="0" y="0"/>
            <a:chExt cx="11366500" cy="6007101"/>
          </a:xfrm>
        </p:grpSpPr>
        <p:sp>
          <p:nvSpPr>
            <p:cNvPr id="393" name="모서리가 둥근 직사각형"/>
            <p:cNvSpPr/>
            <p:nvPr/>
          </p:nvSpPr>
          <p:spPr>
            <a:xfrm>
              <a:off x="0" y="0"/>
              <a:ext cx="11366500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394" name="텍스트"/>
            <p:cNvSpPr txBox="1"/>
            <p:nvPr/>
          </p:nvSpPr>
          <p:spPr>
            <a:xfrm>
              <a:off x="100524" y="2894831"/>
              <a:ext cx="10007031" cy="217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Choueifaty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Yves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Tristan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/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Froidure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/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Julien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/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Reynier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 2013. “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Properties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/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/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/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Most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/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Diversified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/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Portfolio</m:t>
                    </m:r>
                    <m:r>
                      <m:rPr>
                        <m:nor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.”</m:t>
                    </m:r>
                  </m:oMath>
                </m:oMathPara>
              </a14:m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98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396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4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397" name="Maximum Diversified Portfolio (MDP)"/>
            <p:cNvSpPr txBox="1"/>
            <p:nvPr/>
          </p:nvSpPr>
          <p:spPr>
            <a:xfrm>
              <a:off x="45718" y="78755"/>
              <a:ext cx="5393059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Maximum Diversified Portfolio (MDP)</a:t>
              </a:r>
            </a:p>
          </p:txBody>
        </p:sp>
      </p:grpSp>
      <p:sp>
        <p:nvSpPr>
          <p:cNvPr id="39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aphicFrame>
        <p:nvGraphicFramePr>
          <p:cNvPr id="400" name="Group 36"/>
          <p:cNvGraphicFramePr/>
          <p:nvPr/>
        </p:nvGraphicFramePr>
        <p:xfrm>
          <a:off x="556894" y="1481776"/>
          <a:ext cx="5902629" cy="371165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145913"/>
                <a:gridCol w="1350627"/>
                <a:gridCol w="1635854"/>
                <a:gridCol w="1770234"/>
              </a:tblGrid>
              <a:tr h="101600"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투자비율</a:t>
                      </a:r>
                    </a:p>
                  </a:txBody>
                  <a:tcPr marL="45710" marR="45710" marT="45710" marB="4571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수익률(%)</a:t>
                      </a:r>
                    </a:p>
                  </a:txBody>
                  <a:tcPr marL="45710" marR="45710" marT="45710" marB="4571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표준편차(%)</a:t>
                      </a:r>
                    </a:p>
                  </a:txBody>
                  <a:tcPr marL="45710" marR="45710" marT="45710" marB="4571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457109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</a:p>
                  </a:txBody>
                  <a:tcPr marL="45710" marR="45710" marT="45710" marB="4571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</a:p>
                  </a:txBody>
                  <a:tcPr marL="45710" marR="45710" marT="45710" marB="4571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vMerge="1">
                  <a:tcPr/>
                </a:tc>
                <a:tc vMerge="1">
                  <a:tcPr/>
                </a:tc>
              </a:tr>
              <a:tr h="2670448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.8127*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</a:txBody>
                  <a:tcPr marL="45710" marR="45710" marT="45710" marB="45710" anchor="ctr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.1837*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</a:txBody>
                  <a:tcPr marL="45710" marR="45710" marT="45710" marB="4571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17.0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14.2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10.0</a:t>
                      </a:r>
                    </a:p>
                  </a:txBody>
                  <a:tcPr marL="45710" marR="45710" marT="45710" marB="4571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25.0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20.1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15.7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12.0</a:t>
                      </a:r>
                    </a:p>
                  </a:txBody>
                  <a:tcPr marL="45710" marR="45710" marT="45710" marB="45710" anchor="ctr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533294">
                <a:tc gridSpan="4"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defRPr sz="1800"/>
                      </a:pPr>
                      <a:r>
                        <a:rPr sz="1100"/>
                        <a:t>투입자료 :</a:t>
                      </a:r>
                    </a:p>
                  </a:txBody>
                  <a:tcPr marL="45710" marR="45710" marT="45710" marB="45710" anchor="ctr" anchorCtr="0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401" name="Object 24" descr="Object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646" y="1836072"/>
            <a:ext cx="457202" cy="45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Object 25" descr="Object 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4334" y="1848772"/>
            <a:ext cx="457202" cy="484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Object 26" descr="Object 2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73170" y="1753261"/>
            <a:ext cx="804865" cy="509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Object 27" descr="Object 2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80852" y="1718670"/>
            <a:ext cx="428627" cy="50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Object 28" descr="Object 2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2405" y="5034910"/>
            <a:ext cx="1223964" cy="341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Object 29" descr="Object 2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62921" y="4991513"/>
            <a:ext cx="1196977" cy="360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Object 30" descr="Object 3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92078" y="4995617"/>
            <a:ext cx="946151" cy="346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Object 31" descr="Object 3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232775" y="5024289"/>
            <a:ext cx="993777" cy="315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그림 15" descr="그림 15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01444" y="5763726"/>
            <a:ext cx="6352465" cy="573924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직사각형 16"/>
          <p:cNvSpPr txBox="1"/>
          <p:nvPr/>
        </p:nvSpPr>
        <p:spPr>
          <a:xfrm>
            <a:off x="7401915" y="2673332"/>
            <a:ext cx="3955143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Maximum Diversified Optimizing</a:t>
            </a:r>
          </a:p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sp>
        <p:nvSpPr>
          <p:cNvPr id="411" name="화살표: 왼쪽 22"/>
          <p:cNvSpPr/>
          <p:nvPr/>
        </p:nvSpPr>
        <p:spPr>
          <a:xfrm>
            <a:off x="5960814" y="3825904"/>
            <a:ext cx="760313" cy="43623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12" name="화살표: 왼쪽 25"/>
          <p:cNvSpPr/>
          <p:nvPr/>
        </p:nvSpPr>
        <p:spPr>
          <a:xfrm>
            <a:off x="4353886" y="4127382"/>
            <a:ext cx="822123" cy="8389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13" name="직선 화살표 연결선 27"/>
          <p:cNvSpPr/>
          <p:nvPr/>
        </p:nvSpPr>
        <p:spPr>
          <a:xfrm>
            <a:off x="1222645" y="4085359"/>
            <a:ext cx="957218" cy="1698969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4" name="직선 화살표 연결선 29"/>
          <p:cNvSpPr/>
          <p:nvPr/>
        </p:nvSpPr>
        <p:spPr>
          <a:xfrm>
            <a:off x="2506725" y="4085359"/>
            <a:ext cx="659163" cy="1678368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5" name="직사각형 34"/>
          <p:cNvSpPr txBox="1"/>
          <p:nvPr/>
        </p:nvSpPr>
        <p:spPr>
          <a:xfrm>
            <a:off x="8083063" y="3060470"/>
            <a:ext cx="2403861" cy="7620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e>
                    <m:sup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𝑚</m:t>
                  </m:r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𝑎</m:t>
                  </m:r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𝑥</m:t>
                  </m:r>
                  <m:f>
                    <m:fPr>
                      <m:ctrlP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xmlns:a="http://schemas.openxmlformats.org/drawingml/2006/mai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den>
                  </m:f>
                </m:oMath>
              </m:oMathPara>
            </a14:m>
            <a:endParaRPr sz="2800"/>
          </a:p>
        </p:txBody>
      </p:sp>
      <p:sp>
        <p:nvSpPr>
          <p:cNvPr id="416" name="직사각형 26"/>
          <p:cNvSpPr txBox="1"/>
          <p:nvPr/>
        </p:nvSpPr>
        <p:spPr>
          <a:xfrm>
            <a:off x="602616" y="371419"/>
            <a:ext cx="10911694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Choueifaty, Yves, Tristan Froidure, and Julien Reynier. 2013. “Properties of the Most Diversified Portfolio.”</a:t>
            </a:r>
            <a:r>
              <a:rPr>
                <a:solidFill>
                  <a:srgbClr val="775F55"/>
                </a:solidFill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421" name="모서리가 둥근 직사각형 21"/>
          <p:cNvGrpSpPr/>
          <p:nvPr/>
        </p:nvGrpSpPr>
        <p:grpSpPr>
          <a:xfrm>
            <a:off x="412750" y="520350"/>
            <a:ext cx="11366500" cy="6007102"/>
            <a:chOff x="0" y="0"/>
            <a:chExt cx="11366500" cy="6007101"/>
          </a:xfrm>
        </p:grpSpPr>
        <p:sp>
          <p:nvSpPr>
            <p:cNvPr id="419" name="모서리가 둥근 직사각형"/>
            <p:cNvSpPr/>
            <p:nvPr/>
          </p:nvSpPr>
          <p:spPr>
            <a:xfrm>
              <a:off x="0" y="0"/>
              <a:ext cx="11366500" cy="6007102"/>
            </a:xfrm>
            <a:prstGeom prst="roundRect">
              <a:avLst>
                <a:gd name="adj" fmla="val 3115"/>
              </a:avLst>
            </a:prstGeom>
            <a:solidFill>
              <a:srgbClr val="FFFFFF"/>
            </a:solidFill>
            <a:ln w="53975" cap="flat">
              <a:solidFill>
                <a:srgbClr val="45C8D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420" name="텍스트"/>
            <p:cNvSpPr txBox="1"/>
            <p:nvPr/>
          </p:nvSpPr>
          <p:spPr>
            <a:xfrm>
              <a:off x="5250084" y="2903314"/>
              <a:ext cx="866332" cy="200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latinLnBrk="1"/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≫</m:t>
                    </m:r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m:oMathPara>
              </a14:m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4" name="자유형 23"/>
          <p:cNvGrpSpPr/>
          <p:nvPr/>
        </p:nvGrpSpPr>
        <p:grpSpPr>
          <a:xfrm>
            <a:off x="1462402" y="237474"/>
            <a:ext cx="7618101" cy="617253"/>
            <a:chOff x="-1" y="0"/>
            <a:chExt cx="7618099" cy="617252"/>
          </a:xfrm>
        </p:grpSpPr>
        <p:sp>
          <p:nvSpPr>
            <p:cNvPr id="422" name="도형"/>
            <p:cNvSpPr/>
            <p:nvPr/>
          </p:nvSpPr>
          <p:spPr>
            <a:xfrm>
              <a:off x="-2" y="0"/>
              <a:ext cx="7618101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1" sz="24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423" name="Equal Risk Contribution Portfolio (ERCP)"/>
            <p:cNvSpPr txBox="1"/>
            <p:nvPr/>
          </p:nvSpPr>
          <p:spPr>
            <a:xfrm>
              <a:off x="45719" y="78755"/>
              <a:ext cx="7526658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2400">
                  <a:solidFill>
                    <a:srgbClr val="775F55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/>
              <a:r>
                <a:t>      Equal Risk Contribution Portfolio (ERCP)</a:t>
              </a:r>
            </a:p>
          </p:txBody>
        </p:sp>
      </p:grpSp>
      <p:sp>
        <p:nvSpPr>
          <p:cNvPr id="425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aphicFrame>
        <p:nvGraphicFramePr>
          <p:cNvPr id="426" name="Group 36"/>
          <p:cNvGraphicFramePr/>
          <p:nvPr/>
        </p:nvGraphicFramePr>
        <p:xfrm>
          <a:off x="556894" y="1466594"/>
          <a:ext cx="5902631" cy="40417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145913"/>
                <a:gridCol w="1350627"/>
                <a:gridCol w="1635854"/>
                <a:gridCol w="1770234"/>
              </a:tblGrid>
              <a:tr h="380924">
                <a:tc grid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투자비율</a:t>
                      </a:r>
                    </a:p>
                  </a:txBody>
                  <a:tcPr marL="45710" marR="45710" marT="45710" marB="4571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수익률(%)</a:t>
                      </a:r>
                    </a:p>
                  </a:txBody>
                  <a:tcPr marL="45710" marR="45710" marT="45710" marB="4571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표준편차(%)</a:t>
                      </a:r>
                    </a:p>
                  </a:txBody>
                  <a:tcPr marL="45710" marR="45710" marT="45710" marB="4571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457109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</a:p>
                  </a:txBody>
                  <a:tcPr marL="45710" marR="45710" marT="45710" marB="4571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</a:p>
                  </a:txBody>
                  <a:tcPr marL="45710" marR="45710" marT="45710" marB="4571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vMerge="1">
                  <a:tcPr/>
                </a:tc>
                <a:tc vMerge="1">
                  <a:tcPr/>
                </a:tc>
              </a:tr>
              <a:tr h="2670448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.8127*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</a:txBody>
                  <a:tcPr marL="45710" marR="45710" marT="45710" marB="45710" anchor="ctr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.1837*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0.0</a:t>
                      </a:r>
                    </a:p>
                  </a:txBody>
                  <a:tcPr marL="45710" marR="45710" marT="45710" marB="4571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17.0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15.6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14.2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13.5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11.4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10.0</a:t>
                      </a:r>
                    </a:p>
                  </a:txBody>
                  <a:tcPr marL="45710" marR="45710" marT="45710" marB="4571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25.0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20.1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15.7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13.8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12.3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10.8</a:t>
                      </a:r>
                    </a:p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12.0</a:t>
                      </a:r>
                    </a:p>
                  </a:txBody>
                  <a:tcPr marL="45710" marR="45710" marT="45710" marB="45710" anchor="ctr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</a:tr>
              <a:tr h="533294">
                <a:tc gridSpan="4"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defRPr sz="1800"/>
                      </a:pPr>
                      <a:r>
                        <a:rPr sz="1100"/>
                        <a:t>투입자료 :</a:t>
                      </a:r>
                    </a:p>
                  </a:txBody>
                  <a:tcPr marL="45710" marR="45710" marT="45710" marB="45710" anchor="ctr" anchorCtr="0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gradFill flip="none" rotWithShape="1">
                      <a:gsLst>
                        <a:gs pos="0">
                          <a:srgbClr val="93AAEB"/>
                        </a:gs>
                        <a:gs pos="50000">
                          <a:srgbClr val="BDCAF1"/>
                        </a:gs>
                        <a:gs pos="100000">
                          <a:srgbClr val="DFE5F7"/>
                        </a:gs>
                      </a:gsLst>
                      <a:lin ang="5400000" scaled="0"/>
                    </a:gra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427" name="Object 24" descr="Object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2544" y="1872823"/>
            <a:ext cx="457202" cy="45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Object 25" descr="Object 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9860" y="1795540"/>
            <a:ext cx="457202" cy="484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Object 26" descr="Object 2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8209" y="1718670"/>
            <a:ext cx="804865" cy="50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Object 27" descr="Object 2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56859" y="1718670"/>
            <a:ext cx="428627" cy="509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Object 28" descr="Object 2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2405" y="5050094"/>
            <a:ext cx="1223964" cy="341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Object 29" descr="Object 2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62921" y="5006595"/>
            <a:ext cx="1196977" cy="360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Object 30" descr="Object 3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60409" y="5027162"/>
            <a:ext cx="946151" cy="346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Object 31" descr="Object 3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218619" y="5015512"/>
            <a:ext cx="993777" cy="315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그림 15" descr="그림 15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01444" y="5763726"/>
            <a:ext cx="6352465" cy="573924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직사각형 16"/>
          <p:cNvSpPr txBox="1"/>
          <p:nvPr/>
        </p:nvSpPr>
        <p:spPr>
          <a:xfrm>
            <a:off x="8099215" y="1688158"/>
            <a:ext cx="395514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Equal Risk Contribution </a:t>
            </a:r>
          </a:p>
        </p:txBody>
      </p:sp>
      <p:sp>
        <p:nvSpPr>
          <p:cNvPr id="437" name="화살표: 왼쪽 22"/>
          <p:cNvSpPr/>
          <p:nvPr/>
        </p:nvSpPr>
        <p:spPr>
          <a:xfrm>
            <a:off x="5960814" y="3825904"/>
            <a:ext cx="760313" cy="43623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38" name="화살표: 왼쪽 25"/>
          <p:cNvSpPr/>
          <p:nvPr/>
        </p:nvSpPr>
        <p:spPr>
          <a:xfrm>
            <a:off x="4353886" y="4127382"/>
            <a:ext cx="822123" cy="8389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39" name="직선 화살표 연결선 27"/>
          <p:cNvSpPr/>
          <p:nvPr/>
        </p:nvSpPr>
        <p:spPr>
          <a:xfrm>
            <a:off x="1222645" y="4085359"/>
            <a:ext cx="957218" cy="1698969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0" name="직선 화살표 연결선 29"/>
          <p:cNvSpPr/>
          <p:nvPr/>
        </p:nvSpPr>
        <p:spPr>
          <a:xfrm>
            <a:off x="2506725" y="4085359"/>
            <a:ext cx="659163" cy="1678368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1" name="직사각형 34"/>
          <p:cNvSpPr txBox="1"/>
          <p:nvPr/>
        </p:nvSpPr>
        <p:spPr>
          <a:xfrm>
            <a:off x="7513959" y="2408367"/>
            <a:ext cx="3769130" cy="2529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RC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xmlns:a="http://schemas.openxmlformats.org/drawingml/2006/main" sz="2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e>
                          <m:r>
                            <a:rPr xmlns:a="http://schemas.openxmlformats.org/drawingml/2006/main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xmlns:a="http://schemas.openxmlformats.org/drawingml/2006/main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num>
                    <m:den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e>
                          <m:r>
                            <a:rPr xmlns:a="http://schemas.openxmlformats.org/drawingml/2006/main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xmlns:a="http://schemas.openxmlformats.org/drawingml/2006/main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den>
                  </m:f>
                  <m:r>
                    <a:rPr xmlns:a="http://schemas.openxmlformats.org/drawingml/2006/main" sz="2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sSub>
                    <m:e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m:oMathPara>
            </a14:m>
            <a:endParaRPr sz="2800"/>
          </a:p>
          <a:p>
            <a:pPr algn="ctr">
              <a:defRPr sz="28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14:m>
              <m:oMath>
                <m:sSub>
                  <m:e>
                    <m:r>
                      <m:rPr>
                        <m:nor/>
                      </m:rPr>
                      <a:rPr xmlns:a="http://schemas.openxmlformats.org/drawingml/2006/mai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RC</m:t>
                    </m:r>
                  </m:e>
                  <m:sub>
                    <m:r>
                      <a:rPr xmlns:a="http://schemas.openxmlformats.org/drawingml/2006/mai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rPr sz="2800"/>
              <a:t>= </a:t>
            </a:r>
            <a14:m>
              <m:oMath>
                <m:sSub>
                  <m:e>
                    <m:r>
                      <m:rPr>
                        <m:nor/>
                      </m:rP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RC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rPr sz="2800"/>
              <a:t> </a:t>
            </a:r>
            <a14:m>
              <m:oMath>
                <m:sSub>
                  <m:e>
                    <m:r>
                      <m:rPr>
                        <m:nor/>
                      </m:rPr>
                      <a:rPr xmlns:a="http://schemas.openxmlformats.org/drawingml/2006/main" sz="2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=RC</m:t>
                    </m:r>
                  </m:e>
                  <m:sub>
                    <m:r>
                      <a:rPr xmlns:a="http://schemas.openxmlformats.org/drawingml/2006/main" sz="2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endParaRPr sz="2800"/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위험 기여도를 같게 한다.</a:t>
            </a:r>
          </a:p>
        </p:txBody>
      </p:sp>
      <p:sp>
        <p:nvSpPr>
          <p:cNvPr id="442" name="직사각형 26"/>
          <p:cNvSpPr txBox="1"/>
          <p:nvPr/>
        </p:nvSpPr>
        <p:spPr>
          <a:xfrm>
            <a:off x="477227" y="322243"/>
            <a:ext cx="10805863" cy="1209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solidFill>
                  <a:srgbClr val="775F55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Denis B. Jason C. Hsu, Feifei L, Omid Shakernia. 2013. “Efficient Algorithms for Computing Risk Parity 									Portfolio Weights .”</a:t>
            </a:r>
            <a:r>
              <a:rPr>
                <a:solidFill>
                  <a:srgbClr val="775F55"/>
                </a:solidFill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45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448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446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447" name="2.1 개발동기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4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50" name="TextBox 6"/>
          <p:cNvSpPr txBox="1"/>
          <p:nvPr/>
        </p:nvSpPr>
        <p:spPr>
          <a:xfrm>
            <a:off x="632947" y="1008422"/>
            <a:ext cx="10898141" cy="696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algn="ctr"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 algn="ctr"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Q) 이걸 왜 해야 하는데?  그냥 펀드매니저한테 맡기면 되지</a:t>
            </a:r>
          </a:p>
          <a:p>
            <a:pPr>
              <a:defRPr sz="40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53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45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5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455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5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58" name="TextBox 6"/>
          <p:cNvSpPr txBox="1"/>
          <p:nvPr/>
        </p:nvSpPr>
        <p:spPr>
          <a:xfrm>
            <a:off x="632947" y="1008422"/>
            <a:ext cx="10898142" cy="444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Q1) 이걸 왜 해야 하는데?  그냥 펀드매니저한테 맡기면 되지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459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7106" y="1597744"/>
            <a:ext cx="9674394" cy="4714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그림 9" descr="그림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5342" y="2978580"/>
            <a:ext cx="1581152" cy="2302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63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46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6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465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6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68" name="TextBox 6"/>
          <p:cNvSpPr txBox="1"/>
          <p:nvPr/>
        </p:nvSpPr>
        <p:spPr>
          <a:xfrm>
            <a:off x="632947" y="1008422"/>
            <a:ext cx="10898142" cy="444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Q1) 이걸 왜 해야 하는데?  그냥 펀드매니저한테 맡기면 되지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469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500" y="1542594"/>
            <a:ext cx="9423400" cy="4769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7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475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73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474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76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77" name="TextBox 6"/>
          <p:cNvSpPr txBox="1"/>
          <p:nvPr/>
        </p:nvSpPr>
        <p:spPr>
          <a:xfrm>
            <a:off x="632947" y="1008422"/>
            <a:ext cx="10898142" cy="444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Q1) 이걸 왜 해야 하는데?  그냥 펀드매니저한테 맡기면 되지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478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585459"/>
            <a:ext cx="9918700" cy="4726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81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484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82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483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85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86" name="TextBox 6"/>
          <p:cNvSpPr txBox="1"/>
          <p:nvPr/>
        </p:nvSpPr>
        <p:spPr>
          <a:xfrm>
            <a:off x="632947" y="1008423"/>
            <a:ext cx="10898142" cy="8601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Q1) 이걸 왜 해야 하는데?  그냥 펀드매니저한테 맡기면 되지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1. 성공적인 투자에서 가장 중요한 것은 높은 수익률이 아님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2. 지속 가능한 장기투자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3. 그러기 위해서는 펀드매니저 또는 전략을 믿어야 됨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4. 믿기 위해선 펀드매니저의 투자철학, 전략의 로직을 잘 이해해야 됨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5. 펀드매니저 또는 전략의 과거 성과를 알아야됨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3E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양쪽 모서리가 둥근 사각형 12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110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113" name="자유형 20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11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12" name="1. F조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1. F조 소개</a:t>
              </a:r>
            </a:p>
          </p:txBody>
        </p:sp>
      </p:grpSp>
      <p:sp>
        <p:nvSpPr>
          <p:cNvPr id="114" name="포인트가 5개인 별 21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115" name="직사각형 112"/>
          <p:cNvSpPr txBox="1"/>
          <p:nvPr/>
        </p:nvSpPr>
        <p:spPr>
          <a:xfrm>
            <a:off x="8328252" y="4103084"/>
            <a:ext cx="2680924" cy="20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최영규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010.2019.0700</a:t>
            </a:r>
          </a:p>
          <a:p>
            <a:pPr>
              <a:lnSpc>
                <a:spcPct val="150000"/>
              </a:lnSpc>
              <a:defRPr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맑은 고딕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dudrb1418@gmail.com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Github : dudrb1418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데이터 분석 및 개발</a:t>
            </a:r>
          </a:p>
        </p:txBody>
      </p:sp>
      <p:pic>
        <p:nvPicPr>
          <p:cNvPr id="116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5966" y="1023048"/>
            <a:ext cx="2010686" cy="2680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Google Shape;1147;p171" descr="Google Shape;1147;p17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5966" y="3788123"/>
            <a:ext cx="2026431" cy="2680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그림 5" descr="그림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68206" y="3788123"/>
            <a:ext cx="2026432" cy="2680914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직사각형 93"/>
          <p:cNvSpPr txBox="1"/>
          <p:nvPr/>
        </p:nvSpPr>
        <p:spPr>
          <a:xfrm>
            <a:off x="567604" y="1444049"/>
            <a:ext cx="3091759" cy="20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김민찬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010.2864.3564</a:t>
            </a:r>
          </a:p>
          <a:p>
            <a:pPr algn="r">
              <a:lnSpc>
                <a:spcPct val="150000"/>
              </a:lnSpc>
              <a:defRPr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맑은 고딕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minclasse@gmail.com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Github : minclasse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데이터 분석 및 PPT 제작</a:t>
            </a:r>
          </a:p>
        </p:txBody>
      </p:sp>
      <p:sp>
        <p:nvSpPr>
          <p:cNvPr id="120" name="직사각형 94"/>
          <p:cNvSpPr txBox="1"/>
          <p:nvPr/>
        </p:nvSpPr>
        <p:spPr>
          <a:xfrm>
            <a:off x="567604" y="4103084"/>
            <a:ext cx="3091759" cy="204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박유영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010.9616.4766</a:t>
            </a:r>
          </a:p>
          <a:p>
            <a:pPr algn="r">
              <a:lnSpc>
                <a:spcPct val="150000"/>
              </a:lnSpc>
              <a:defRPr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맑은 고딕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yuyong001@naver.comg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Github :parkyuyong</a:t>
            </a:r>
          </a:p>
          <a:p>
            <a:pPr algn="r"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데이터 활용 및  웹구현</a:t>
            </a:r>
          </a:p>
        </p:txBody>
      </p:sp>
      <p:sp>
        <p:nvSpPr>
          <p:cNvPr id="121" name="직사각형 95"/>
          <p:cNvSpPr txBox="1"/>
          <p:nvPr/>
        </p:nvSpPr>
        <p:spPr>
          <a:xfrm>
            <a:off x="8328252" y="1444049"/>
            <a:ext cx="2680924" cy="20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홍성주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010.8857.6301</a:t>
            </a:r>
          </a:p>
          <a:p>
            <a:pPr>
              <a:lnSpc>
                <a:spcPct val="150000"/>
              </a:lnSpc>
              <a:defRPr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맑은 고딕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tjdwn0817@naver.com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Github : season0304</a:t>
            </a:r>
          </a:p>
          <a:p>
            <a:pPr>
              <a:lnSpc>
                <a:spcPct val="150000"/>
              </a:lnSpc>
              <a:defRPr b="1">
                <a:latin typeface="+mn-lt"/>
                <a:ea typeface="+mn-ea"/>
                <a:cs typeface="+mn-cs"/>
                <a:sym typeface="맑은 고딕"/>
              </a:defRPr>
            </a:pPr>
            <a:r>
              <a:t>데이터 분석 및 개발</a:t>
            </a:r>
          </a:p>
        </p:txBody>
      </p:sp>
      <p:pic>
        <p:nvPicPr>
          <p:cNvPr id="122" name="Google Shape;1146;p171" descr="Google Shape;1146;p17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68206" y="1023048"/>
            <a:ext cx="2003681" cy="2680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89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492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90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491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493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94" name="TextBox 6"/>
          <p:cNvSpPr txBox="1"/>
          <p:nvPr/>
        </p:nvSpPr>
        <p:spPr>
          <a:xfrm>
            <a:off x="632947" y="1008421"/>
            <a:ext cx="10898142" cy="614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>
                <a:latin typeface="+mn-lt"/>
                <a:ea typeface="+mn-ea"/>
                <a:cs typeface="+mn-cs"/>
                <a:sym typeface="맑은 고딕"/>
              </a:defRPr>
            </a:pPr>
            <a:r>
              <a:t>Q2) 그냥 머신러닝으로 돌리면 되지 않느냐 ?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머신러닝의 알고리즘은 이론적인 근거가 없음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Adams optimizing, stochastic gradiant descant, Leaky relu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방법론이 휴리스틱함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497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500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498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499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501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02" name="TextBox 6"/>
          <p:cNvSpPr txBox="1"/>
          <p:nvPr/>
        </p:nvSpPr>
        <p:spPr>
          <a:xfrm>
            <a:off x="632947" y="1008421"/>
            <a:ext cx="10898142" cy="248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Q2) 머신러닝으로 돌리면 되지 않느냐 ?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1600">
                <a:latin typeface="+mn-lt"/>
                <a:ea typeface="+mn-ea"/>
                <a:cs typeface="+mn-cs"/>
                <a:sym typeface="맑은 고딕"/>
              </a:defRPr>
            </a:pPr>
            <a:r>
              <a:t>행동경제학의 아버지 데니얼 카너먼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503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2032000"/>
            <a:ext cx="2616200" cy="4345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7529" y="2032000"/>
            <a:ext cx="2632321" cy="4345938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TextBox 10"/>
          <p:cNvSpPr txBox="1"/>
          <p:nvPr/>
        </p:nvSpPr>
        <p:spPr>
          <a:xfrm>
            <a:off x="5996263" y="1756135"/>
            <a:ext cx="6118862" cy="4464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System 1 : 논리적 사고 : 어려움 - 느림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System 2 : 직관적 사고 : 쉬움 - 빠름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506" name="그림 7" descr="그림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50050" y="4476170"/>
            <a:ext cx="3815568" cy="1901767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TextBox 8"/>
          <p:cNvSpPr txBox="1"/>
          <p:nvPr/>
        </p:nvSpPr>
        <p:spPr>
          <a:xfrm>
            <a:off x="7317190" y="2679888"/>
            <a:ext cx="2458382" cy="62102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e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sup>
                  </m:sSup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chr m:val="∑"/>
                      <m:limLoc m:val="undOvr"/>
                      <m:grow m:val="0"/>
                      <m:subHide m:val="off"/>
                      <m:supHide m:val="off"/>
                    </m:naryPr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sup>
                    <m:e>
                      <m:d>
                        <m:dPr>
                          <m:ctrlP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noBar"/>
                            </m:fPr>
                            <m:num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xmlns:a="http://schemas.openxmlformats.org/drawingml/2006/mai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e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xmlns:a="http://schemas.openxmlformats.org/drawingml/2006/mai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e>
                  </m:nary>
                </m:oMath>
              </m:oMathPara>
            </a14:m>
          </a:p>
        </p:txBody>
      </p:sp>
      <p:sp>
        <p:nvSpPr>
          <p:cNvPr id="508" name="직사각형 9"/>
          <p:cNvSpPr txBox="1"/>
          <p:nvPr/>
        </p:nvSpPr>
        <p:spPr>
          <a:xfrm>
            <a:off x="6596798" y="1068699"/>
            <a:ext cx="2431520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인지적편향오류(휴리스틱)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11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514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512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513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515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16" name="TextBox 6"/>
          <p:cNvSpPr txBox="1"/>
          <p:nvPr/>
        </p:nvSpPr>
        <p:spPr>
          <a:xfrm>
            <a:off x="632947" y="1008421"/>
            <a:ext cx="10898142" cy="248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Q2) 머신러닝으로 돌리면 되지 않느냐 ?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1600">
                <a:latin typeface="+mn-lt"/>
                <a:ea typeface="+mn-ea"/>
                <a:cs typeface="+mn-cs"/>
                <a:sym typeface="맑은 고딕"/>
              </a:defRPr>
            </a:pPr>
            <a:r>
              <a:t>행동경제학의 아버지 데니얼 카너먼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517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2032000"/>
            <a:ext cx="2616200" cy="4345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7529" y="2032000"/>
            <a:ext cx="2632321" cy="4345938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TextBox 10"/>
          <p:cNvSpPr txBox="1"/>
          <p:nvPr/>
        </p:nvSpPr>
        <p:spPr>
          <a:xfrm>
            <a:off x="6027418" y="1413989"/>
            <a:ext cx="6118864" cy="8552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latin typeface="+mn-lt"/>
                <a:ea typeface="+mn-ea"/>
                <a:cs typeface="+mn-cs"/>
                <a:sym typeface="맑은 고딕"/>
              </a:defRPr>
            </a:pPr>
            <a:r>
              <a:t>인지적편향오류(휴리스틱)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: </a:t>
            </a:r>
            <a:r>
              <a:rPr sz="1800"/>
              <a:t>논리적 사고를 해야 할 때 직관적 사고를 하는 것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(어림짐작은 위험함)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논리적 사고 : 어려움 - 느림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직관적 사고 : 쉬움 - 빠름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( 사람들이 투자에 실패하는 이유 )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</p:txBody>
      </p:sp>
      <p:pic>
        <p:nvPicPr>
          <p:cNvPr id="52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5864" y="3779261"/>
            <a:ext cx="4949973" cy="1956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23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526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524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525" name="2.1 개발동기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527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28" name="TextBox 6"/>
          <p:cNvSpPr txBox="1"/>
          <p:nvPr/>
        </p:nvSpPr>
        <p:spPr>
          <a:xfrm>
            <a:off x="632947" y="1008422"/>
            <a:ext cx="10898142" cy="5162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Q2) 머신러닝으로 돌리면 되지 않느냐 ?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이론적 근거 없이 단순히 머신러닝으로 예측하는 것은 ?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  <a:r>
              <a:t>태양의 흑점과 주가의 상관관계가 높다고 머신러닝으로 돌려서 예측하는 것</a:t>
            </a: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 sz="2400"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이론 기반에 세부적인 머신러닝으로 최적화 하는 것은 OK </a:t>
            </a:r>
          </a:p>
        </p:txBody>
      </p:sp>
      <p:pic>
        <p:nvPicPr>
          <p:cNvPr id="529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1926" y="3208182"/>
            <a:ext cx="7868750" cy="2219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32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535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533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534" name="2.2 개발내용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36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37" name="TextBox 3"/>
          <p:cNvSpPr txBox="1"/>
          <p:nvPr/>
        </p:nvSpPr>
        <p:spPr>
          <a:xfrm>
            <a:off x="4231706" y="1140501"/>
            <a:ext cx="2417451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&lt;메인 페이지 - 상관관계&gt;</a:t>
            </a:r>
          </a:p>
        </p:txBody>
      </p:sp>
      <p:pic>
        <p:nvPicPr>
          <p:cNvPr id="538" name="스크린샷 2019-10-19 23.42.42.png" descr="스크린샷 2019-10-19 23.42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789" y="1713350"/>
            <a:ext cx="6000283" cy="4650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41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544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42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543" name="2.2 개발내용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45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46" name="TextBox 3"/>
          <p:cNvSpPr txBox="1"/>
          <p:nvPr/>
        </p:nvSpPr>
        <p:spPr>
          <a:xfrm>
            <a:off x="4231706" y="1140501"/>
            <a:ext cx="2021973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&lt;메인 페이지 - 검색&gt;</a:t>
            </a:r>
          </a:p>
        </p:txBody>
      </p:sp>
      <p:pic>
        <p:nvPicPr>
          <p:cNvPr id="547" name="스크린샷 2019-10-19 23.34.13.png" descr="스크린샷 2019-10-19 23.34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148" y="1527184"/>
            <a:ext cx="2511363" cy="4762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스크린샷 2019-10-19 23.35.52.png" descr="스크린샷 2019-10-19 23.35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4903" y="1612238"/>
            <a:ext cx="2699891" cy="4762929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TextBox 7"/>
          <p:cNvSpPr txBox="1"/>
          <p:nvPr/>
        </p:nvSpPr>
        <p:spPr>
          <a:xfrm>
            <a:off x="888688" y="3255516"/>
            <a:ext cx="1033132" cy="346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solidFill>
                  <a:srgbClr val="FF0000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1. 자산선택</a:t>
            </a:r>
          </a:p>
        </p:txBody>
      </p:sp>
      <p:sp>
        <p:nvSpPr>
          <p:cNvPr id="550" name="오른쪽 대괄호 3"/>
          <p:cNvSpPr/>
          <p:nvPr/>
        </p:nvSpPr>
        <p:spPr>
          <a:xfrm flipH="1">
            <a:off x="1757682" y="3617428"/>
            <a:ext cx="318501" cy="2399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4333"/>
                  <a:pt x="21600" y="9679"/>
                </a:cubicBezTo>
                <a:lnTo>
                  <a:pt x="21600" y="11921"/>
                </a:lnTo>
                <a:cubicBezTo>
                  <a:pt x="21600" y="17267"/>
                  <a:pt x="11929" y="21600"/>
                  <a:pt x="0" y="21600"/>
                </a:cubicBezTo>
              </a:path>
            </a:pathLst>
          </a:custGeom>
          <a:ln w="3175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51" name="TextBox 7"/>
          <p:cNvSpPr txBox="1"/>
          <p:nvPr/>
        </p:nvSpPr>
        <p:spPr>
          <a:xfrm>
            <a:off x="5740088" y="3565397"/>
            <a:ext cx="1033132" cy="346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solidFill>
                  <a:srgbClr val="FF0000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2. 전략선택</a:t>
            </a:r>
          </a:p>
        </p:txBody>
      </p:sp>
      <p:sp>
        <p:nvSpPr>
          <p:cNvPr id="552" name="오른쪽 대괄호 3"/>
          <p:cNvSpPr/>
          <p:nvPr/>
        </p:nvSpPr>
        <p:spPr>
          <a:xfrm flipH="1">
            <a:off x="6619241" y="3917763"/>
            <a:ext cx="318501" cy="1594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4333"/>
                  <a:pt x="21600" y="9679"/>
                </a:cubicBezTo>
                <a:lnTo>
                  <a:pt x="21600" y="11921"/>
                </a:lnTo>
                <a:cubicBezTo>
                  <a:pt x="21600" y="17267"/>
                  <a:pt x="11929" y="21600"/>
                  <a:pt x="0" y="21600"/>
                </a:cubicBezTo>
              </a:path>
            </a:pathLst>
          </a:custGeom>
          <a:ln w="3175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53" name="TextBox 7"/>
          <p:cNvSpPr txBox="1"/>
          <p:nvPr/>
        </p:nvSpPr>
        <p:spPr>
          <a:xfrm>
            <a:off x="7767008" y="5856476"/>
            <a:ext cx="1798962" cy="602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1600">
                <a:solidFill>
                  <a:srgbClr val="FF000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3. 조회결과 수익률 </a:t>
            </a:r>
          </a:p>
          <a:p>
            <a:pPr>
              <a:defRPr b="1" sz="1600">
                <a:solidFill>
                  <a:srgbClr val="FF0000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차트와 추천종목 제시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56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559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57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558" name="2.2 개발내용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60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61" name="TextBox 3"/>
          <p:cNvSpPr txBox="1"/>
          <p:nvPr/>
        </p:nvSpPr>
        <p:spPr>
          <a:xfrm>
            <a:off x="3886267" y="1282741"/>
            <a:ext cx="3515409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&lt;Cumulative 페이지 - 누적 수익률&gt;</a:t>
            </a:r>
          </a:p>
        </p:txBody>
      </p:sp>
      <p:pic>
        <p:nvPicPr>
          <p:cNvPr id="562" name="스크린샷 2019-10-19 23.16.34.png" descr="스크린샷 2019-10-19 23.16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5181" y="1918017"/>
            <a:ext cx="9144845" cy="4149457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TextBox 4"/>
          <p:cNvSpPr txBox="1"/>
          <p:nvPr/>
        </p:nvSpPr>
        <p:spPr>
          <a:xfrm>
            <a:off x="2457476" y="5318476"/>
            <a:ext cx="6372992" cy="22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  연평균 수익률                 변동성(위험도)                          샤프비율                         최대로 떨어진 비율           총 수익률                        승률</a:t>
            </a:r>
          </a:p>
        </p:txBody>
      </p:sp>
      <p:sp>
        <p:nvSpPr>
          <p:cNvPr id="564" name="TextBox 6"/>
          <p:cNvSpPr txBox="1"/>
          <p:nvPr/>
        </p:nvSpPr>
        <p:spPr>
          <a:xfrm>
            <a:off x="3286873" y="3901939"/>
            <a:ext cx="1218060" cy="405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latin typeface="+mn-lt"/>
                <a:ea typeface="+mn-ea"/>
                <a:cs typeface="+mn-cs"/>
                <a:sym typeface="맑은 고딕"/>
              </a:defRPr>
            </a:pPr>
            <a:r>
              <a:t>2008~2019년까지의</a:t>
            </a:r>
          </a:p>
          <a:p>
            <a:pPr>
              <a:defRPr sz="1000">
                <a:latin typeface="+mn-lt"/>
                <a:ea typeface="+mn-ea"/>
                <a:cs typeface="+mn-cs"/>
                <a:sym typeface="맑은 고딕"/>
              </a:defRPr>
            </a:pPr>
            <a:r>
              <a:t>누적수익률그래프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67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570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68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569" name="2.2 개발내용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71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72" name="TextBox 3"/>
          <p:cNvSpPr txBox="1"/>
          <p:nvPr/>
        </p:nvSpPr>
        <p:spPr>
          <a:xfrm>
            <a:off x="3940621" y="1389873"/>
            <a:ext cx="3776660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&lt;Cumulative 페이지 - 연,월간 수익률&gt;</a:t>
            </a:r>
          </a:p>
        </p:txBody>
      </p:sp>
      <p:pic>
        <p:nvPicPr>
          <p:cNvPr id="573" name="스크린샷 2019-10-19 23.18.32.png" descr="스크린샷 2019-10-19 23.18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4255" y="2088347"/>
            <a:ext cx="7749394" cy="40942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76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579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77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578" name="2.2 개발내용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80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81" name="TextBox 3"/>
          <p:cNvSpPr txBox="1"/>
          <p:nvPr/>
        </p:nvSpPr>
        <p:spPr>
          <a:xfrm>
            <a:off x="4855021" y="1156193"/>
            <a:ext cx="1785661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&lt;Weight 페이지&gt;</a:t>
            </a:r>
          </a:p>
        </p:txBody>
      </p:sp>
      <p:pic>
        <p:nvPicPr>
          <p:cNvPr id="582" name="스크린샷 2019-10-19 23.19.20.png" descr="스크린샷 2019-10-19 23.19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7729" y="1675110"/>
            <a:ext cx="7873902" cy="4608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양쪽 모서리가 둥근 사각형 18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85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588" name="자유형 23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86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587" name="2.2 개발내용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2.2 개발내용</a:t>
              </a:r>
            </a:p>
          </p:txBody>
        </p:sp>
      </p:grpSp>
      <p:sp>
        <p:nvSpPr>
          <p:cNvPr id="589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90" name="TextBox 3"/>
          <p:cNvSpPr txBox="1"/>
          <p:nvPr/>
        </p:nvSpPr>
        <p:spPr>
          <a:xfrm>
            <a:off x="4418140" y="1410008"/>
            <a:ext cx="1993165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&lt;ETF Raw 페이지&gt;</a:t>
            </a:r>
          </a:p>
        </p:txBody>
      </p:sp>
      <p:pic>
        <p:nvPicPr>
          <p:cNvPr id="591" name="스크린샷 2019-10-19 23.19.57.png" descr="스크린샷 2019-10-19 23.19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278" y="2352138"/>
            <a:ext cx="10067945" cy="3083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3E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양쪽 모서리가 둥근 사각형 9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125" name="모서리가 둥근 직사각형 10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E3E5E9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126" name="직사각형 35"/>
          <p:cNvSpPr txBox="1"/>
          <p:nvPr/>
        </p:nvSpPr>
        <p:spPr>
          <a:xfrm>
            <a:off x="928937" y="412686"/>
            <a:ext cx="9081590" cy="131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b="1" i="1" sz="8000">
                <a:latin typeface="+mn-lt"/>
                <a:ea typeface="+mn-ea"/>
                <a:cs typeface="+mn-cs"/>
                <a:sym typeface="맑은 고딕"/>
              </a:defRPr>
            </a:pPr>
            <a:r>
              <a:t>WHAT IS GTAA</a:t>
            </a:r>
            <a:r>
              <a:rPr>
                <a:solidFill>
                  <a:srgbClr val="45C8DC"/>
                </a:solidFill>
              </a:rPr>
              <a:t>?</a:t>
            </a:r>
          </a:p>
        </p:txBody>
      </p:sp>
      <p:grpSp>
        <p:nvGrpSpPr>
          <p:cNvPr id="129" name="Google Shape;1159;p172"/>
          <p:cNvGrpSpPr/>
          <p:nvPr/>
        </p:nvGrpSpPr>
        <p:grpSpPr>
          <a:xfrm>
            <a:off x="1951829" y="2253294"/>
            <a:ext cx="4544572" cy="3465392"/>
            <a:chOff x="0" y="-1"/>
            <a:chExt cx="4544571" cy="3465392"/>
          </a:xfrm>
        </p:grpSpPr>
        <p:sp>
          <p:nvSpPr>
            <p:cNvPr id="127" name="직사각형"/>
            <p:cNvSpPr/>
            <p:nvPr/>
          </p:nvSpPr>
          <p:spPr>
            <a:xfrm>
              <a:off x="-1" y="-1"/>
              <a:ext cx="4544572" cy="3465393"/>
            </a:xfrm>
            <a:prstGeom prst="rect">
              <a:avLst/>
            </a:prstGeom>
            <a:solidFill>
              <a:srgbClr val="BDC1CB">
                <a:alpha val="8667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8" name="(Global Tactical Asset Allocation)…"/>
            <p:cNvSpPr txBox="1"/>
            <p:nvPr/>
          </p:nvSpPr>
          <p:spPr>
            <a:xfrm>
              <a:off x="45723" y="-2"/>
              <a:ext cx="4453123" cy="2137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 algn="ctr">
                <a:lnSpc>
                  <a:spcPct val="150000"/>
                </a:lnSpc>
                <a:defRPr b="1" sz="1200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lnSpc>
                  <a:spcPct val="150000"/>
                </a:lnSpc>
                <a:defRPr b="1" sz="1200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lnSpc>
                  <a:spcPct val="150000"/>
                </a:lnSpc>
                <a:defRPr b="1" sz="1200">
                  <a:latin typeface="+mn-lt"/>
                  <a:ea typeface="+mn-ea"/>
                  <a:cs typeface="+mn-cs"/>
                  <a:sym typeface="맑은 고딕"/>
                </a:defRPr>
              </a:pPr>
            </a:p>
            <a:p>
              <a:pPr algn="ctr">
                <a:lnSpc>
                  <a:spcPct val="150000"/>
                </a:lnSpc>
                <a:defRPr b="1" sz="2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(</a:t>
              </a:r>
              <a:r>
                <a:rPr>
                  <a:solidFill>
                    <a:srgbClr val="45C8DC"/>
                  </a:solidFill>
                </a:rPr>
                <a:t>G</a:t>
              </a:r>
              <a:r>
                <a:t>lobal</a:t>
              </a:r>
              <a:r>
                <a:rPr>
                  <a:solidFill>
                    <a:srgbClr val="404040"/>
                  </a:solidFill>
                </a:rPr>
                <a:t> </a:t>
              </a:r>
              <a:r>
                <a:rPr>
                  <a:solidFill>
                    <a:srgbClr val="45C8DC"/>
                  </a:solidFill>
                </a:rPr>
                <a:t>T</a:t>
              </a:r>
              <a:r>
                <a:t>actical</a:t>
              </a:r>
              <a:r>
                <a:rPr>
                  <a:solidFill>
                    <a:srgbClr val="404040"/>
                  </a:solidFill>
                </a:rPr>
                <a:t> </a:t>
              </a:r>
              <a:r>
                <a:rPr>
                  <a:solidFill>
                    <a:srgbClr val="45C8DC"/>
                  </a:solidFill>
                </a:rPr>
                <a:t>A</a:t>
              </a:r>
              <a:r>
                <a:t>sset</a:t>
              </a:r>
              <a:r>
                <a:rPr>
                  <a:solidFill>
                    <a:srgbClr val="404040"/>
                  </a:solidFill>
                </a:rPr>
                <a:t> </a:t>
              </a:r>
              <a:r>
                <a:rPr>
                  <a:solidFill>
                    <a:srgbClr val="45C8DC"/>
                  </a:solidFill>
                </a:rPr>
                <a:t>A</a:t>
              </a:r>
              <a:r>
                <a:t>llocation)</a:t>
              </a:r>
            </a:p>
            <a:p>
              <a:pPr algn="ctr">
                <a:lnSpc>
                  <a:spcPct val="150000"/>
                </a:lnSpc>
                <a:defRPr b="1" sz="2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: 글로벌 전술적 자산 배분</a:t>
              </a:r>
            </a:p>
          </p:txBody>
        </p:sp>
      </p:grpSp>
      <p:sp>
        <p:nvSpPr>
          <p:cNvPr id="130" name="Google Shape;1160;p172"/>
          <p:cNvSpPr txBox="1"/>
          <p:nvPr/>
        </p:nvSpPr>
        <p:spPr>
          <a:xfrm>
            <a:off x="1997556" y="1692909"/>
            <a:ext cx="1196584" cy="115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700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133" name="Google Shape;1162;p172"/>
          <p:cNvGrpSpPr/>
          <p:nvPr/>
        </p:nvGrpSpPr>
        <p:grpSpPr>
          <a:xfrm>
            <a:off x="5794964" y="3862068"/>
            <a:ext cx="4109627" cy="2592455"/>
            <a:chOff x="0" y="0"/>
            <a:chExt cx="4109625" cy="2592453"/>
          </a:xfrm>
        </p:grpSpPr>
        <p:sp>
          <p:nvSpPr>
            <p:cNvPr id="131" name="직사각형"/>
            <p:cNvSpPr/>
            <p:nvPr/>
          </p:nvSpPr>
          <p:spPr>
            <a:xfrm>
              <a:off x="0" y="0"/>
              <a:ext cx="4109627" cy="2592454"/>
            </a:xfrm>
            <a:prstGeom prst="rect">
              <a:avLst/>
            </a:prstGeom>
            <a:solidFill>
              <a:srgbClr val="BDC1CB">
                <a:alpha val="8667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b="1" sz="2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32" name="전세계 자산지수(ETF)을 활용하여 과거 데이터를 분석 및 시뮬레이션을 통하여 안정적인…"/>
            <p:cNvSpPr txBox="1"/>
            <p:nvPr/>
          </p:nvSpPr>
          <p:spPr>
            <a:xfrm>
              <a:off x="45725" y="0"/>
              <a:ext cx="4018177" cy="223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>
                <a:defRPr sz="1200">
                  <a:latin typeface="Arial"/>
                  <a:ea typeface="Arial"/>
                  <a:cs typeface="Arial"/>
                  <a:sym typeface="Arial"/>
                </a:defRPr>
              </a:pPr>
            </a:p>
            <a:p>
              <a:pPr>
                <a:defRPr sz="1200">
                  <a:latin typeface="Arial"/>
                  <a:ea typeface="Arial"/>
                  <a:cs typeface="Arial"/>
                  <a:sym typeface="Arial"/>
                </a:defRPr>
              </a:pPr>
            </a:p>
            <a:p>
              <a:pPr>
                <a:defRPr sz="1200">
                  <a:latin typeface="Arial"/>
                  <a:ea typeface="Arial"/>
                  <a:cs typeface="Arial"/>
                  <a:sym typeface="Arial"/>
                </a:defRPr>
              </a:pPr>
            </a:p>
            <a:p>
              <a:pPr algn="ctr">
                <a:defRPr b="1" sz="2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전세계 자산지수(ETF)을 활용하여 과거 데이터를 분석 및 시뮬레이션을 통하여 안정적인</a:t>
              </a:r>
            </a:p>
            <a:p>
              <a:pPr algn="ctr">
                <a:defRPr b="1" sz="2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자산증식을 목표로 하는 웹페이지</a:t>
              </a:r>
            </a:p>
            <a:p>
              <a:pPr algn="ctr">
                <a:defRPr b="1" sz="2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 서비스 구현 목표</a:t>
              </a:r>
            </a:p>
          </p:txBody>
        </p:sp>
      </p:grpSp>
      <p:sp>
        <p:nvSpPr>
          <p:cNvPr id="134" name="Google Shape;1164;p172"/>
          <p:cNvSpPr txBox="1"/>
          <p:nvPr/>
        </p:nvSpPr>
        <p:spPr>
          <a:xfrm>
            <a:off x="6026649" y="3363126"/>
            <a:ext cx="1196586" cy="115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700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137" name="자유형 11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35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36" name="2. GTAA 프로젝트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</a:t>
              </a:r>
            </a:p>
          </p:txBody>
        </p:sp>
      </p:grpSp>
      <p:sp>
        <p:nvSpPr>
          <p:cNvPr id="138" name="포인트가 5개인 별 12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양쪽 모서리가 둥근 사각형 3"/>
          <p:cNvSpPr/>
          <p:nvPr/>
        </p:nvSpPr>
        <p:spPr>
          <a:xfrm>
            <a:off x="1175342" y="237473"/>
            <a:ext cx="459824" cy="897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594" name="모서리가 둥근 직사각형 4"/>
          <p:cNvSpPr/>
          <p:nvPr/>
        </p:nvSpPr>
        <p:spPr>
          <a:xfrm>
            <a:off x="293317" y="686448"/>
            <a:ext cx="11366501" cy="6007102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597" name="자유형 5"/>
          <p:cNvGrpSpPr/>
          <p:nvPr/>
        </p:nvGrpSpPr>
        <p:grpSpPr>
          <a:xfrm>
            <a:off x="1462404" y="237474"/>
            <a:ext cx="5484498" cy="617252"/>
            <a:chOff x="0" y="0"/>
            <a:chExt cx="5484497" cy="617251"/>
          </a:xfrm>
        </p:grpSpPr>
        <p:sp>
          <p:nvSpPr>
            <p:cNvPr id="595" name="도형"/>
            <p:cNvSpPr/>
            <p:nvPr/>
          </p:nvSpPr>
          <p:spPr>
            <a:xfrm>
              <a:off x="-1" y="0"/>
              <a:ext cx="5484498" cy="61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596" name="2.3 데모"/>
            <p:cNvSpPr txBox="1"/>
            <p:nvPr/>
          </p:nvSpPr>
          <p:spPr>
            <a:xfrm>
              <a:off x="45718" y="20966"/>
              <a:ext cx="5393058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2.3 데모 영상</a:t>
              </a:r>
            </a:p>
          </p:txBody>
        </p:sp>
      </p:grpSp>
      <p:sp>
        <p:nvSpPr>
          <p:cNvPr id="598" name="포인트가 5개인 별 6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pic>
        <p:nvPicPr>
          <p:cNvPr id="599" name="무제 23.57.00.mov" descr="무제 23.57.00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018957" y="1104766"/>
            <a:ext cx="7265014" cy="5170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50000" fill="hold"/>
                                        <p:tgtEl>
                                          <p:spTgt spid="5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9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3E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1429;p191"/>
          <p:cNvSpPr txBox="1"/>
          <p:nvPr/>
        </p:nvSpPr>
        <p:spPr>
          <a:xfrm>
            <a:off x="1383985" y="1554162"/>
            <a:ext cx="2285153" cy="980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5800">
                <a:solidFill>
                  <a:srgbClr val="45C8DC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Q</a:t>
            </a:r>
            <a:r>
              <a:rPr sz="4700">
                <a:solidFill>
                  <a:srgbClr val="000000"/>
                </a:solidFill>
              </a:rPr>
              <a:t>&amp;</a:t>
            </a:r>
            <a:r>
              <a:rPr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04" name="Google Shape;1430;p191"/>
          <p:cNvSpPr/>
          <p:nvPr/>
        </p:nvSpPr>
        <p:spPr>
          <a:xfrm>
            <a:off x="1330323" y="2922586"/>
            <a:ext cx="9698463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3E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1437;p192" descr="Google Shape;1437;p19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962" y="2279650"/>
            <a:ext cx="6529386" cy="431800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Google Shape;1430;p191"/>
          <p:cNvSpPr/>
          <p:nvPr/>
        </p:nvSpPr>
        <p:spPr>
          <a:xfrm>
            <a:off x="1330323" y="2922586"/>
            <a:ext cx="9698463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8" name="TextBox 7"/>
          <p:cNvSpPr txBox="1"/>
          <p:nvPr/>
        </p:nvSpPr>
        <p:spPr>
          <a:xfrm>
            <a:off x="1269681" y="1417875"/>
            <a:ext cx="3026937" cy="89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5000">
                <a:solidFill>
                  <a:srgbClr val="45C8DC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감</a:t>
            </a:r>
            <a:r>
              <a:rPr>
                <a:solidFill>
                  <a:srgbClr val="000000"/>
                </a:solidFill>
              </a:rPr>
              <a:t>사합니다.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3E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141" name="모서리가 둥근 직사각형 19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144" name="자유형 28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42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43" name="2. GTAA 프로젝트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</a:t>
              </a:r>
            </a:p>
          </p:txBody>
        </p:sp>
      </p:grpSp>
      <p:grpSp>
        <p:nvGrpSpPr>
          <p:cNvPr id="147" name="사각형: 모서리가 접힌 도형 22"/>
          <p:cNvGrpSpPr/>
          <p:nvPr/>
        </p:nvGrpSpPr>
        <p:grpSpPr>
          <a:xfrm>
            <a:off x="649349" y="2168206"/>
            <a:ext cx="3191134" cy="3054038"/>
            <a:chOff x="-1" y="0"/>
            <a:chExt cx="3191132" cy="3054036"/>
          </a:xfrm>
        </p:grpSpPr>
        <p:sp>
          <p:nvSpPr>
            <p:cNvPr id="145" name="도형"/>
            <p:cNvSpPr/>
            <p:nvPr/>
          </p:nvSpPr>
          <p:spPr>
            <a:xfrm>
              <a:off x="-2" y="-1"/>
              <a:ext cx="3191134" cy="3054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000"/>
                  </a:lnTo>
                  <a:lnTo>
                    <a:pt x="1815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5C8D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46" name="삼각형"/>
            <p:cNvSpPr/>
            <p:nvPr/>
          </p:nvSpPr>
          <p:spPr>
            <a:xfrm>
              <a:off x="2682113" y="2545018"/>
              <a:ext cx="509019" cy="50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</p:grpSp>
      <p:sp>
        <p:nvSpPr>
          <p:cNvPr id="148" name="TextBox 10"/>
          <p:cNvSpPr txBox="1"/>
          <p:nvPr/>
        </p:nvSpPr>
        <p:spPr>
          <a:xfrm>
            <a:off x="932776" y="2954352"/>
            <a:ext cx="2646366" cy="1008379"/>
          </a:xfrm>
          <a:prstGeom prst="rect">
            <a:avLst/>
          </a:prstGeom>
          <a:solidFill>
            <a:srgbClr val="F58F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b="1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WHAT IS Asset?</a:t>
            </a:r>
          </a:p>
        </p:txBody>
      </p:sp>
      <p:grpSp>
        <p:nvGrpSpPr>
          <p:cNvPr id="155" name="그룹 11"/>
          <p:cNvGrpSpPr/>
          <p:nvPr/>
        </p:nvGrpSpPr>
        <p:grpSpPr>
          <a:xfrm>
            <a:off x="1762572" y="1844265"/>
            <a:ext cx="977792" cy="717017"/>
            <a:chOff x="-1" y="0"/>
            <a:chExt cx="977790" cy="717016"/>
          </a:xfrm>
        </p:grpSpPr>
        <p:sp>
          <p:nvSpPr>
            <p:cNvPr id="149" name="직사각형 12"/>
            <p:cNvSpPr/>
            <p:nvPr/>
          </p:nvSpPr>
          <p:spPr>
            <a:xfrm rot="20315017">
              <a:off x="46765" y="146823"/>
              <a:ext cx="884257" cy="423371"/>
            </a:xfrm>
            <a:prstGeom prst="rect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50" name="순서도: 병합 13"/>
            <p:cNvSpPr/>
            <p:nvPr/>
          </p:nvSpPr>
          <p:spPr>
            <a:xfrm rot="4115017">
              <a:off x="769490" y="31706"/>
              <a:ext cx="96863" cy="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51" name="순서도: 병합 14"/>
            <p:cNvSpPr/>
            <p:nvPr/>
          </p:nvSpPr>
          <p:spPr>
            <a:xfrm rot="4115017">
              <a:off x="826077" y="93040"/>
              <a:ext cx="3937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52" name="순서도: 병합 15"/>
            <p:cNvSpPr/>
            <p:nvPr/>
          </p:nvSpPr>
          <p:spPr>
            <a:xfrm rot="4115017">
              <a:off x="819143" y="16093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53" name="순서도: 병합 16"/>
            <p:cNvSpPr/>
            <p:nvPr/>
          </p:nvSpPr>
          <p:spPr>
            <a:xfrm rot="4115017">
              <a:off x="854079" y="26321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54" name="순서도: 병합 17"/>
            <p:cNvSpPr/>
            <p:nvPr/>
          </p:nvSpPr>
          <p:spPr>
            <a:xfrm rot="4115017">
              <a:off x="890628" y="334698"/>
              <a:ext cx="67170" cy="8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</p:grpSp>
      <p:pic>
        <p:nvPicPr>
          <p:cNvPr id="156" name="그림 21" descr="그림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7916" y="2543300"/>
            <a:ext cx="7188201" cy="201269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포인트가 5개인 별 22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3E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160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163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61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62" name="2. GTAA 프로젝트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</a:t>
              </a:r>
            </a:p>
          </p:txBody>
        </p:sp>
      </p:grpSp>
      <p:grpSp>
        <p:nvGrpSpPr>
          <p:cNvPr id="166" name="사각형: 모서리가 접힌 도형 22"/>
          <p:cNvGrpSpPr/>
          <p:nvPr/>
        </p:nvGrpSpPr>
        <p:grpSpPr>
          <a:xfrm>
            <a:off x="649349" y="2168206"/>
            <a:ext cx="3191134" cy="3054038"/>
            <a:chOff x="-1" y="0"/>
            <a:chExt cx="3191132" cy="3054036"/>
          </a:xfrm>
        </p:grpSpPr>
        <p:sp>
          <p:nvSpPr>
            <p:cNvPr id="164" name="도형"/>
            <p:cNvSpPr/>
            <p:nvPr/>
          </p:nvSpPr>
          <p:spPr>
            <a:xfrm>
              <a:off x="-2" y="-1"/>
              <a:ext cx="3191134" cy="3054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000"/>
                  </a:lnTo>
                  <a:lnTo>
                    <a:pt x="1815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5C8D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65" name="삼각형"/>
            <p:cNvSpPr/>
            <p:nvPr/>
          </p:nvSpPr>
          <p:spPr>
            <a:xfrm>
              <a:off x="2682113" y="2545018"/>
              <a:ext cx="509019" cy="50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</p:grpSp>
      <p:sp>
        <p:nvSpPr>
          <p:cNvPr id="167" name="TextBox 10"/>
          <p:cNvSpPr txBox="1"/>
          <p:nvPr/>
        </p:nvSpPr>
        <p:spPr>
          <a:xfrm>
            <a:off x="932776" y="2954352"/>
            <a:ext cx="2646366" cy="1518919"/>
          </a:xfrm>
          <a:prstGeom prst="rect">
            <a:avLst/>
          </a:prstGeom>
          <a:solidFill>
            <a:srgbClr val="F58F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 b="1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WHAT IS Asset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b="1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Allocation?</a:t>
            </a:r>
          </a:p>
        </p:txBody>
      </p:sp>
      <p:grpSp>
        <p:nvGrpSpPr>
          <p:cNvPr id="174" name="그룹 11"/>
          <p:cNvGrpSpPr/>
          <p:nvPr/>
        </p:nvGrpSpPr>
        <p:grpSpPr>
          <a:xfrm>
            <a:off x="1762572" y="1844265"/>
            <a:ext cx="977792" cy="717017"/>
            <a:chOff x="-1" y="0"/>
            <a:chExt cx="977790" cy="717016"/>
          </a:xfrm>
        </p:grpSpPr>
        <p:sp>
          <p:nvSpPr>
            <p:cNvPr id="168" name="직사각형 12"/>
            <p:cNvSpPr/>
            <p:nvPr/>
          </p:nvSpPr>
          <p:spPr>
            <a:xfrm rot="20315017">
              <a:off x="46765" y="146823"/>
              <a:ext cx="884257" cy="423371"/>
            </a:xfrm>
            <a:prstGeom prst="rect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69" name="순서도: 병합 13"/>
            <p:cNvSpPr/>
            <p:nvPr/>
          </p:nvSpPr>
          <p:spPr>
            <a:xfrm rot="4115017">
              <a:off x="769490" y="31706"/>
              <a:ext cx="96863" cy="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70" name="순서도: 병합 14"/>
            <p:cNvSpPr/>
            <p:nvPr/>
          </p:nvSpPr>
          <p:spPr>
            <a:xfrm rot="4115017">
              <a:off x="826077" y="93040"/>
              <a:ext cx="3937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71" name="순서도: 병합 15"/>
            <p:cNvSpPr/>
            <p:nvPr/>
          </p:nvSpPr>
          <p:spPr>
            <a:xfrm rot="4115017">
              <a:off x="819143" y="16093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72" name="순서도: 병합 16"/>
            <p:cNvSpPr/>
            <p:nvPr/>
          </p:nvSpPr>
          <p:spPr>
            <a:xfrm rot="4115017">
              <a:off x="854079" y="26321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73" name="순서도: 병합 17"/>
            <p:cNvSpPr/>
            <p:nvPr/>
          </p:nvSpPr>
          <p:spPr>
            <a:xfrm rot="4115017">
              <a:off x="890628" y="334698"/>
              <a:ext cx="67170" cy="8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</p:grpSp>
      <p:pic>
        <p:nvPicPr>
          <p:cNvPr id="175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1934" y="2004255"/>
            <a:ext cx="7475840" cy="37300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포인트가 5개인 별 22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3E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179" name="모서리가 둥근 직사각형 19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182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80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81" name="2. GTAA 프로젝트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</a:t>
              </a:r>
            </a:p>
          </p:txBody>
        </p:sp>
      </p:grpSp>
      <p:grpSp>
        <p:nvGrpSpPr>
          <p:cNvPr id="185" name="사각형: 모서리가 접힌 도형 22"/>
          <p:cNvGrpSpPr/>
          <p:nvPr/>
        </p:nvGrpSpPr>
        <p:grpSpPr>
          <a:xfrm>
            <a:off x="649349" y="2168206"/>
            <a:ext cx="3191134" cy="3054038"/>
            <a:chOff x="-1" y="0"/>
            <a:chExt cx="3191132" cy="3054036"/>
          </a:xfrm>
        </p:grpSpPr>
        <p:sp>
          <p:nvSpPr>
            <p:cNvPr id="183" name="도형"/>
            <p:cNvSpPr/>
            <p:nvPr/>
          </p:nvSpPr>
          <p:spPr>
            <a:xfrm>
              <a:off x="-2" y="-1"/>
              <a:ext cx="3191134" cy="3054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000"/>
                  </a:lnTo>
                  <a:lnTo>
                    <a:pt x="1815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5C8D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84" name="삼각형"/>
            <p:cNvSpPr/>
            <p:nvPr/>
          </p:nvSpPr>
          <p:spPr>
            <a:xfrm>
              <a:off x="2682113" y="2545018"/>
              <a:ext cx="509019" cy="50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</p:grpSp>
      <p:sp>
        <p:nvSpPr>
          <p:cNvPr id="186" name="TextBox 10"/>
          <p:cNvSpPr txBox="1"/>
          <p:nvPr/>
        </p:nvSpPr>
        <p:spPr>
          <a:xfrm>
            <a:off x="821015" y="2663561"/>
            <a:ext cx="2646366" cy="2105659"/>
          </a:xfrm>
          <a:prstGeom prst="rect">
            <a:avLst/>
          </a:prstGeom>
          <a:solidFill>
            <a:srgbClr val="F58F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 b="1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WHAT IS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b="1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Tactical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b="1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Asset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b="1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Allocation?</a:t>
            </a:r>
          </a:p>
        </p:txBody>
      </p:sp>
      <p:grpSp>
        <p:nvGrpSpPr>
          <p:cNvPr id="193" name="그룹 11"/>
          <p:cNvGrpSpPr/>
          <p:nvPr/>
        </p:nvGrpSpPr>
        <p:grpSpPr>
          <a:xfrm>
            <a:off x="1762572" y="1844265"/>
            <a:ext cx="977792" cy="717017"/>
            <a:chOff x="-1" y="0"/>
            <a:chExt cx="977790" cy="717016"/>
          </a:xfrm>
        </p:grpSpPr>
        <p:sp>
          <p:nvSpPr>
            <p:cNvPr id="187" name="직사각형 12"/>
            <p:cNvSpPr/>
            <p:nvPr/>
          </p:nvSpPr>
          <p:spPr>
            <a:xfrm rot="20315017">
              <a:off x="46765" y="146823"/>
              <a:ext cx="884257" cy="423371"/>
            </a:xfrm>
            <a:prstGeom prst="rect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88" name="순서도: 병합 13"/>
            <p:cNvSpPr/>
            <p:nvPr/>
          </p:nvSpPr>
          <p:spPr>
            <a:xfrm rot="4115017">
              <a:off x="769490" y="31706"/>
              <a:ext cx="96863" cy="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89" name="순서도: 병합 14"/>
            <p:cNvSpPr/>
            <p:nvPr/>
          </p:nvSpPr>
          <p:spPr>
            <a:xfrm rot="4115017">
              <a:off x="826077" y="93040"/>
              <a:ext cx="3937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90" name="순서도: 병합 15"/>
            <p:cNvSpPr/>
            <p:nvPr/>
          </p:nvSpPr>
          <p:spPr>
            <a:xfrm rot="4115017">
              <a:off x="819143" y="16093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91" name="순서도: 병합 16"/>
            <p:cNvSpPr/>
            <p:nvPr/>
          </p:nvSpPr>
          <p:spPr>
            <a:xfrm rot="4115017">
              <a:off x="854079" y="26321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192" name="순서도: 병합 17"/>
            <p:cNvSpPr/>
            <p:nvPr/>
          </p:nvSpPr>
          <p:spPr>
            <a:xfrm rot="4115017">
              <a:off x="890628" y="334698"/>
              <a:ext cx="67170" cy="8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</p:grpSp>
      <p:pic>
        <p:nvPicPr>
          <p:cNvPr id="194" name="그림 21" descr="그림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8832" y="1368711"/>
            <a:ext cx="7023835" cy="498845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포인트가 5개인 별 22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양쪽 모서리가 둥근 사각형 18"/>
          <p:cNvSpPr/>
          <p:nvPr/>
        </p:nvSpPr>
        <p:spPr>
          <a:xfrm>
            <a:off x="1175342" y="237473"/>
            <a:ext cx="459824" cy="897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76"/>
                  <a:pt x="21600" y="553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530"/>
                </a:lnTo>
                <a:cubicBezTo>
                  <a:pt x="0" y="2476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198" name="모서리가 둥근 직사각형 21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201" name="자유형 23"/>
          <p:cNvGrpSpPr/>
          <p:nvPr/>
        </p:nvGrpSpPr>
        <p:grpSpPr>
          <a:xfrm>
            <a:off x="1462404" y="237474"/>
            <a:ext cx="5484498" cy="617253"/>
            <a:chOff x="0" y="0"/>
            <a:chExt cx="5484497" cy="617252"/>
          </a:xfrm>
        </p:grpSpPr>
        <p:sp>
          <p:nvSpPr>
            <p:cNvPr id="199" name="도형"/>
            <p:cNvSpPr/>
            <p:nvPr/>
          </p:nvSpPr>
          <p:spPr>
            <a:xfrm>
              <a:off x="-1" y="0"/>
              <a:ext cx="5484498" cy="61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00" name="2. GTAA 프로젝트 소개"/>
            <p:cNvSpPr txBox="1"/>
            <p:nvPr/>
          </p:nvSpPr>
          <p:spPr>
            <a:xfrm>
              <a:off x="45718" y="20966"/>
              <a:ext cx="5393059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 GTAA 프로젝트 소개</a:t>
              </a:r>
            </a:p>
          </p:txBody>
        </p:sp>
      </p:grpSp>
      <p:sp>
        <p:nvSpPr>
          <p:cNvPr id="202" name="포인트가 5개인 별 24"/>
          <p:cNvSpPr/>
          <p:nvPr/>
        </p:nvSpPr>
        <p:spPr>
          <a:xfrm>
            <a:off x="6750050" y="127000"/>
            <a:ext cx="260350" cy="265405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pic>
        <p:nvPicPr>
          <p:cNvPr id="203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351" y="1163350"/>
            <a:ext cx="10926444" cy="4938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사각형: 모서리가 접힌 도형 22"/>
          <p:cNvGrpSpPr/>
          <p:nvPr/>
        </p:nvGrpSpPr>
        <p:grpSpPr>
          <a:xfrm>
            <a:off x="649349" y="2168206"/>
            <a:ext cx="3191134" cy="3054038"/>
            <a:chOff x="-1" y="0"/>
            <a:chExt cx="3191132" cy="3054036"/>
          </a:xfrm>
        </p:grpSpPr>
        <p:sp>
          <p:nvSpPr>
            <p:cNvPr id="204" name="도형"/>
            <p:cNvSpPr/>
            <p:nvPr/>
          </p:nvSpPr>
          <p:spPr>
            <a:xfrm>
              <a:off x="-2" y="-1"/>
              <a:ext cx="3191134" cy="3054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000"/>
                  </a:lnTo>
                  <a:lnTo>
                    <a:pt x="1815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5C8D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05" name="삼각형"/>
            <p:cNvSpPr/>
            <p:nvPr/>
          </p:nvSpPr>
          <p:spPr>
            <a:xfrm>
              <a:off x="2682113" y="2545018"/>
              <a:ext cx="509019" cy="50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320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</p:grpSp>
      <p:sp>
        <p:nvSpPr>
          <p:cNvPr id="207" name="TextBox 10"/>
          <p:cNvSpPr txBox="1"/>
          <p:nvPr/>
        </p:nvSpPr>
        <p:spPr>
          <a:xfrm>
            <a:off x="821015" y="2663561"/>
            <a:ext cx="2646366" cy="2105659"/>
          </a:xfrm>
          <a:prstGeom prst="rect">
            <a:avLst/>
          </a:prstGeom>
          <a:solidFill>
            <a:srgbClr val="F58F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 b="1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Global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b="1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Tactical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b="1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Asset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 b="1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Allocation</a:t>
            </a:r>
          </a:p>
        </p:txBody>
      </p:sp>
      <p:grpSp>
        <p:nvGrpSpPr>
          <p:cNvPr id="214" name="그룹 11"/>
          <p:cNvGrpSpPr/>
          <p:nvPr/>
        </p:nvGrpSpPr>
        <p:grpSpPr>
          <a:xfrm>
            <a:off x="1762572" y="1844265"/>
            <a:ext cx="977792" cy="717017"/>
            <a:chOff x="-1" y="0"/>
            <a:chExt cx="977790" cy="717016"/>
          </a:xfrm>
        </p:grpSpPr>
        <p:sp>
          <p:nvSpPr>
            <p:cNvPr id="208" name="직사각형 12"/>
            <p:cNvSpPr/>
            <p:nvPr/>
          </p:nvSpPr>
          <p:spPr>
            <a:xfrm rot="20315017">
              <a:off x="46765" y="146823"/>
              <a:ext cx="884257" cy="423371"/>
            </a:xfrm>
            <a:prstGeom prst="rect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09" name="순서도: 병합 13"/>
            <p:cNvSpPr/>
            <p:nvPr/>
          </p:nvSpPr>
          <p:spPr>
            <a:xfrm rot="4115017">
              <a:off x="769490" y="31706"/>
              <a:ext cx="96863" cy="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10" name="순서도: 병합 14"/>
            <p:cNvSpPr/>
            <p:nvPr/>
          </p:nvSpPr>
          <p:spPr>
            <a:xfrm rot="4115017">
              <a:off x="826077" y="93040"/>
              <a:ext cx="3937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11" name="순서도: 병합 15"/>
            <p:cNvSpPr/>
            <p:nvPr/>
          </p:nvSpPr>
          <p:spPr>
            <a:xfrm rot="4115017">
              <a:off x="819143" y="16093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12" name="순서도: 병합 16"/>
            <p:cNvSpPr/>
            <p:nvPr/>
          </p:nvSpPr>
          <p:spPr>
            <a:xfrm rot="4115017">
              <a:off x="854079" y="263217"/>
              <a:ext cx="106500" cy="7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13" name="순서도: 병합 17"/>
            <p:cNvSpPr/>
            <p:nvPr/>
          </p:nvSpPr>
          <p:spPr>
            <a:xfrm rot="4115017">
              <a:off x="890628" y="334698"/>
              <a:ext cx="67170" cy="8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E39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</p:grpSp>
      <p:pic>
        <p:nvPicPr>
          <p:cNvPr id="215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2870" y="1825576"/>
            <a:ext cx="3418116" cy="3614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양쪽 모서리가 둥근 사각형 11"/>
          <p:cNvSpPr/>
          <p:nvPr/>
        </p:nvSpPr>
        <p:spPr>
          <a:xfrm>
            <a:off x="937950" y="110471"/>
            <a:ext cx="465720" cy="917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2455"/>
                  <a:pt x="21600" y="548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5483"/>
                </a:lnTo>
                <a:cubicBezTo>
                  <a:pt x="0" y="2455"/>
                  <a:pt x="4835" y="0"/>
                  <a:pt x="10800" y="0"/>
                </a:cubicBezTo>
                <a:close/>
              </a:path>
            </a:pathLst>
          </a:custGeom>
          <a:solidFill>
            <a:srgbClr val="2F5597"/>
          </a:solidFill>
          <a:ln w="53975">
            <a:solidFill>
              <a:srgbClr val="2F5597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sp>
        <p:nvSpPr>
          <p:cNvPr id="218" name="모서리가 둥근 직사각형 12"/>
          <p:cNvSpPr/>
          <p:nvPr/>
        </p:nvSpPr>
        <p:spPr>
          <a:xfrm>
            <a:off x="143604" y="419098"/>
            <a:ext cx="11805142" cy="6385749"/>
          </a:xfrm>
          <a:prstGeom prst="roundRect">
            <a:avLst>
              <a:gd name="adj" fmla="val 3115"/>
            </a:avLst>
          </a:prstGeom>
          <a:solidFill>
            <a:srgbClr val="FFFFFF"/>
          </a:solidFill>
          <a:ln w="53975">
            <a:solidFill>
              <a:srgbClr val="45C8DC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grpSp>
        <p:nvGrpSpPr>
          <p:cNvPr id="221" name="자유형 13"/>
          <p:cNvGrpSpPr/>
          <p:nvPr/>
        </p:nvGrpSpPr>
        <p:grpSpPr>
          <a:xfrm>
            <a:off x="1225009" y="110472"/>
            <a:ext cx="5554833" cy="630627"/>
            <a:chOff x="0" y="0"/>
            <a:chExt cx="5554831" cy="630625"/>
          </a:xfrm>
        </p:grpSpPr>
        <p:sp>
          <p:nvSpPr>
            <p:cNvPr id="219" name="도형"/>
            <p:cNvSpPr/>
            <p:nvPr/>
          </p:nvSpPr>
          <p:spPr>
            <a:xfrm>
              <a:off x="-1" y="-1"/>
              <a:ext cx="5554832" cy="630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75" y="0"/>
                  </a:moveTo>
                  <a:lnTo>
                    <a:pt x="20807" y="0"/>
                  </a:lnTo>
                  <a:cubicBezTo>
                    <a:pt x="21245" y="0"/>
                    <a:pt x="21600" y="2968"/>
                    <a:pt x="21600" y="6630"/>
                  </a:cubicBezTo>
                  <a:lnTo>
                    <a:pt x="21600" y="14970"/>
                  </a:lnTo>
                  <a:cubicBezTo>
                    <a:pt x="21600" y="18632"/>
                    <a:pt x="21245" y="21600"/>
                    <a:pt x="20807" y="21600"/>
                  </a:cubicBezTo>
                  <a:lnTo>
                    <a:pt x="1431" y="21600"/>
                  </a:lnTo>
                  <a:cubicBezTo>
                    <a:pt x="1044" y="21600"/>
                    <a:pt x="712" y="20055"/>
                    <a:pt x="571" y="17853"/>
                  </a:cubicBezTo>
                  <a:lnTo>
                    <a:pt x="521" y="16235"/>
                  </a:lnTo>
                  <a:lnTo>
                    <a:pt x="521" y="5195"/>
                  </a:lnTo>
                  <a:cubicBezTo>
                    <a:pt x="521" y="3312"/>
                    <a:pt x="369" y="1663"/>
                    <a:pt x="141" y="752"/>
                  </a:cubicBezTo>
                  <a:lnTo>
                    <a:pt x="0" y="389"/>
                  </a:lnTo>
                  <a:lnTo>
                    <a:pt x="0" y="0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rgbClr val="45C8DC"/>
            </a:solidFill>
            <a:ln w="53975" cap="flat">
              <a:solidFill>
                <a:srgbClr val="2F5597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</a:p>
          </p:txBody>
        </p:sp>
        <p:sp>
          <p:nvSpPr>
            <p:cNvPr id="220" name="2.1 개발동기"/>
            <p:cNvSpPr txBox="1"/>
            <p:nvPr/>
          </p:nvSpPr>
          <p:spPr>
            <a:xfrm>
              <a:off x="45719" y="27652"/>
              <a:ext cx="5463392" cy="575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b="1" sz="30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2.1 개발동기</a:t>
              </a:r>
            </a:p>
          </p:txBody>
        </p:sp>
      </p:grpSp>
      <p:sp>
        <p:nvSpPr>
          <p:cNvPr id="222" name="포인트가 5개인 별 14"/>
          <p:cNvSpPr/>
          <p:nvPr/>
        </p:nvSpPr>
        <p:spPr>
          <a:xfrm>
            <a:off x="6512655" y="0"/>
            <a:ext cx="263692" cy="27115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rgbClr val="FFFFFF"/>
          </a:solidFill>
          <a:ln w="38100" cap="rnd">
            <a:solidFill>
              <a:srgbClr val="2F5597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pic>
        <p:nvPicPr>
          <p:cNvPr id="223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3662" y="4082863"/>
            <a:ext cx="4668137" cy="2625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7974" y="1373153"/>
            <a:ext cx="4876835" cy="2709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그림 8" descr="그림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7107" y="4147873"/>
            <a:ext cx="4500868" cy="2560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그림 21" descr="그림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1842" y="1738372"/>
            <a:ext cx="4366134" cy="2671049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extBox 25"/>
          <p:cNvSpPr txBox="1"/>
          <p:nvPr/>
        </p:nvSpPr>
        <p:spPr>
          <a:xfrm>
            <a:off x="1680884" y="2041462"/>
            <a:ext cx="200580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KOREA STOCK </a:t>
            </a:r>
          </a:p>
        </p:txBody>
      </p:sp>
      <p:sp>
        <p:nvSpPr>
          <p:cNvPr id="228" name="TextBox 26"/>
          <p:cNvSpPr txBox="1"/>
          <p:nvPr/>
        </p:nvSpPr>
        <p:spPr>
          <a:xfrm>
            <a:off x="7857312" y="1615407"/>
            <a:ext cx="200581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JAPAN STOCK </a:t>
            </a:r>
          </a:p>
        </p:txBody>
      </p:sp>
      <p:sp>
        <p:nvSpPr>
          <p:cNvPr id="229" name="TextBox 27"/>
          <p:cNvSpPr txBox="1"/>
          <p:nvPr/>
        </p:nvSpPr>
        <p:spPr>
          <a:xfrm>
            <a:off x="8350267" y="4746993"/>
            <a:ext cx="200581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GOLD</a:t>
            </a:r>
          </a:p>
        </p:txBody>
      </p:sp>
      <p:sp>
        <p:nvSpPr>
          <p:cNvPr id="230" name="TextBox 28"/>
          <p:cNvSpPr txBox="1"/>
          <p:nvPr/>
        </p:nvSpPr>
        <p:spPr>
          <a:xfrm>
            <a:off x="1508125" y="4510000"/>
            <a:ext cx="200580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DOLLAR</a:t>
            </a:r>
          </a:p>
        </p:txBody>
      </p:sp>
      <p:sp>
        <p:nvSpPr>
          <p:cNvPr id="231" name="TextBox 10"/>
          <p:cNvSpPr txBox="1"/>
          <p:nvPr/>
        </p:nvSpPr>
        <p:spPr>
          <a:xfrm>
            <a:off x="907107" y="907341"/>
            <a:ext cx="8784378" cy="574039"/>
          </a:xfrm>
          <a:prstGeom prst="rect">
            <a:avLst/>
          </a:prstGeom>
          <a:solidFill>
            <a:srgbClr val="F58FA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b="1" i="1" sz="32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Why we should do asset allocation?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